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2" r:id="rId3"/>
    <p:sldId id="257" r:id="rId4"/>
    <p:sldId id="305" r:id="rId5"/>
    <p:sldId id="306" r:id="rId6"/>
    <p:sldId id="316" r:id="rId7"/>
    <p:sldId id="308" r:id="rId8"/>
    <p:sldId id="309" r:id="rId9"/>
    <p:sldId id="310" r:id="rId10"/>
    <p:sldId id="311" r:id="rId11"/>
    <p:sldId id="318" r:id="rId12"/>
    <p:sldId id="321" r:id="rId13"/>
    <p:sldId id="314" r:id="rId14"/>
    <p:sldId id="312" r:id="rId15"/>
    <p:sldId id="317" r:id="rId16"/>
    <p:sldId id="320" r:id="rId17"/>
    <p:sldId id="319" r:id="rId18"/>
    <p:sldId id="297" r:id="rId19"/>
    <p:sldId id="274"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8619B-F917-4CAF-80F0-CFB92732CF14}" v="44" dt="2025-06-24T12:13:57.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77493" autoAdjust="0"/>
  </p:normalViewPr>
  <p:slideViewPr>
    <p:cSldViewPr showGuides="1">
      <p:cViewPr>
        <p:scale>
          <a:sx n="73" d="100"/>
          <a:sy n="73" d="100"/>
        </p:scale>
        <p:origin x="-1698"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czy@googlemail.com" userId="717cd5bcad6bcdb3" providerId="LiveId" clId="{E188619B-F917-4CAF-80F0-CFB92732CF14}"/>
    <pc:docChg chg="undo redo custSel addSld modSld sldOrd modMainMaster">
      <pc:chgData name="rosiczy@googlemail.com" userId="717cd5bcad6bcdb3" providerId="LiveId" clId="{E188619B-F917-4CAF-80F0-CFB92732CF14}" dt="2025-06-24T12:15:05.735" v="502" actId="478"/>
      <pc:docMkLst>
        <pc:docMk/>
      </pc:docMkLst>
      <pc:sldChg chg="delSp modSp mod">
        <pc:chgData name="rosiczy@googlemail.com" userId="717cd5bcad6bcdb3" providerId="LiveId" clId="{E188619B-F917-4CAF-80F0-CFB92732CF14}" dt="2025-06-24T11:00:24.789" v="48" actId="21"/>
        <pc:sldMkLst>
          <pc:docMk/>
          <pc:sldMk cId="4166687781" sldId="256"/>
        </pc:sldMkLst>
        <pc:spChg chg="del mod">
          <ac:chgData name="rosiczy@googlemail.com" userId="717cd5bcad6bcdb3" providerId="LiveId" clId="{E188619B-F917-4CAF-80F0-CFB92732CF14}" dt="2025-06-24T11:00:24.789" v="48" actId="21"/>
          <ac:spMkLst>
            <pc:docMk/>
            <pc:sldMk cId="4166687781" sldId="256"/>
            <ac:spMk id="4" creationId="{00000000-0000-0000-0000-000000000000}"/>
          </ac:spMkLst>
        </pc:spChg>
      </pc:sldChg>
      <pc:sldChg chg="modSp mod">
        <pc:chgData name="rosiczy@googlemail.com" userId="717cd5bcad6bcdb3" providerId="LiveId" clId="{E188619B-F917-4CAF-80F0-CFB92732CF14}" dt="2025-06-24T11:45:20.527" v="324" actId="207"/>
        <pc:sldMkLst>
          <pc:docMk/>
          <pc:sldMk cId="554641092" sldId="257"/>
        </pc:sldMkLst>
        <pc:spChg chg="mod">
          <ac:chgData name="rosiczy@googlemail.com" userId="717cd5bcad6bcdb3" providerId="LiveId" clId="{E188619B-F917-4CAF-80F0-CFB92732CF14}" dt="2025-06-24T11:45:13.251" v="323" actId="207"/>
          <ac:spMkLst>
            <pc:docMk/>
            <pc:sldMk cId="554641092" sldId="257"/>
            <ac:spMk id="6" creationId="{00000000-0000-0000-0000-000000000000}"/>
          </ac:spMkLst>
        </pc:spChg>
        <pc:spChg chg="mod">
          <ac:chgData name="rosiczy@googlemail.com" userId="717cd5bcad6bcdb3" providerId="LiveId" clId="{E188619B-F917-4CAF-80F0-CFB92732CF14}" dt="2025-06-24T11:45:20.527" v="324" actId="207"/>
          <ac:spMkLst>
            <pc:docMk/>
            <pc:sldMk cId="554641092" sldId="257"/>
            <ac:spMk id="8" creationId="{A86D6794-93AE-4E87-87C0-B5AC01BE6E81}"/>
          </ac:spMkLst>
        </pc:spChg>
      </pc:sldChg>
      <pc:sldChg chg="modSp mod">
        <pc:chgData name="rosiczy@googlemail.com" userId="717cd5bcad6bcdb3" providerId="LiveId" clId="{E188619B-F917-4CAF-80F0-CFB92732CF14}" dt="2025-06-24T11:47:44.789" v="341" actId="207"/>
        <pc:sldMkLst>
          <pc:docMk/>
          <pc:sldMk cId="3967000102" sldId="274"/>
        </pc:sldMkLst>
        <pc:spChg chg="mod">
          <ac:chgData name="rosiczy@googlemail.com" userId="717cd5bcad6bcdb3" providerId="LiveId" clId="{E188619B-F917-4CAF-80F0-CFB92732CF14}" dt="2025-06-24T11:47:44.789" v="341" actId="207"/>
          <ac:spMkLst>
            <pc:docMk/>
            <pc:sldMk cId="3967000102" sldId="274"/>
            <ac:spMk id="5" creationId="{00000000-0000-0000-0000-000000000000}"/>
          </ac:spMkLst>
        </pc:spChg>
      </pc:sldChg>
      <pc:sldChg chg="addSp modSp mod">
        <pc:chgData name="rosiczy@googlemail.com" userId="717cd5bcad6bcdb3" providerId="LiveId" clId="{E188619B-F917-4CAF-80F0-CFB92732CF14}" dt="2025-06-24T11:54:16.044" v="352" actId="14100"/>
        <pc:sldMkLst>
          <pc:docMk/>
          <pc:sldMk cId="1655700727" sldId="297"/>
        </pc:sldMkLst>
        <pc:spChg chg="mod">
          <ac:chgData name="rosiczy@googlemail.com" userId="717cd5bcad6bcdb3" providerId="LiveId" clId="{E188619B-F917-4CAF-80F0-CFB92732CF14}" dt="2025-06-24T11:47:31.964" v="339" actId="207"/>
          <ac:spMkLst>
            <pc:docMk/>
            <pc:sldMk cId="1655700727" sldId="297"/>
            <ac:spMk id="4" creationId="{00000000-0000-0000-0000-000000000000}"/>
          </ac:spMkLst>
        </pc:spChg>
        <pc:picChg chg="add mod">
          <ac:chgData name="rosiczy@googlemail.com" userId="717cd5bcad6bcdb3" providerId="LiveId" clId="{E188619B-F917-4CAF-80F0-CFB92732CF14}" dt="2025-06-24T11:54:16.044" v="352" actId="14100"/>
          <ac:picMkLst>
            <pc:docMk/>
            <pc:sldMk cId="1655700727" sldId="297"/>
            <ac:picMk id="2" creationId="{B3EB8777-D185-C932-5274-7CD1C05FA19F}"/>
          </ac:picMkLst>
        </pc:picChg>
      </pc:sldChg>
      <pc:sldChg chg="addSp modSp mod ord">
        <pc:chgData name="rosiczy@googlemail.com" userId="717cd5bcad6bcdb3" providerId="LiveId" clId="{E188619B-F917-4CAF-80F0-CFB92732CF14}" dt="2025-06-24T11:47:37.058" v="340" actId="207"/>
        <pc:sldMkLst>
          <pc:docMk/>
          <pc:sldMk cId="2455137437" sldId="302"/>
        </pc:sldMkLst>
        <pc:spChg chg="mod">
          <ac:chgData name="rosiczy@googlemail.com" userId="717cd5bcad6bcdb3" providerId="LiveId" clId="{E188619B-F917-4CAF-80F0-CFB92732CF14}" dt="2025-06-24T11:47:37.058" v="340" actId="207"/>
          <ac:spMkLst>
            <pc:docMk/>
            <pc:sldMk cId="2455137437" sldId="302"/>
            <ac:spMk id="2" creationId="{00000000-0000-0000-0000-000000000000}"/>
          </ac:spMkLst>
        </pc:spChg>
        <pc:picChg chg="add mod">
          <ac:chgData name="rosiczy@googlemail.com" userId="717cd5bcad6bcdb3" providerId="LiveId" clId="{E188619B-F917-4CAF-80F0-CFB92732CF14}" dt="2025-06-24T11:25:39.848" v="118" actId="1076"/>
          <ac:picMkLst>
            <pc:docMk/>
            <pc:sldMk cId="2455137437" sldId="302"/>
            <ac:picMk id="1026" creationId="{C9781676-BF81-844B-B48C-D1914D4425FA}"/>
          </ac:picMkLst>
        </pc:picChg>
      </pc:sldChg>
      <pc:sldChg chg="modSp mod">
        <pc:chgData name="rosiczy@googlemail.com" userId="717cd5bcad6bcdb3" providerId="LiveId" clId="{E188619B-F917-4CAF-80F0-CFB92732CF14}" dt="2025-06-24T11:45:51.038" v="328" actId="207"/>
        <pc:sldMkLst>
          <pc:docMk/>
          <pc:sldMk cId="453748452" sldId="305"/>
        </pc:sldMkLst>
        <pc:spChg chg="mod">
          <ac:chgData name="rosiczy@googlemail.com" userId="717cd5bcad6bcdb3" providerId="LiveId" clId="{E188619B-F917-4CAF-80F0-CFB92732CF14}" dt="2025-06-24T11:45:44.125" v="327" actId="207"/>
          <ac:spMkLst>
            <pc:docMk/>
            <pc:sldMk cId="453748452" sldId="305"/>
            <ac:spMk id="3" creationId="{00000000-0000-0000-0000-000000000000}"/>
          </ac:spMkLst>
        </pc:spChg>
        <pc:spChg chg="mod">
          <ac:chgData name="rosiczy@googlemail.com" userId="717cd5bcad6bcdb3" providerId="LiveId" clId="{E188619B-F917-4CAF-80F0-CFB92732CF14}" dt="2025-06-24T11:45:51.038" v="328" actId="207"/>
          <ac:spMkLst>
            <pc:docMk/>
            <pc:sldMk cId="453748452" sldId="305"/>
            <ac:spMk id="6" creationId="{00000000-0000-0000-0000-000000000000}"/>
          </ac:spMkLst>
        </pc:spChg>
      </pc:sldChg>
      <pc:sldChg chg="modSp mod">
        <pc:chgData name="rosiczy@googlemail.com" userId="717cd5bcad6bcdb3" providerId="LiveId" clId="{E188619B-F917-4CAF-80F0-CFB92732CF14}" dt="2025-06-24T11:46:01.902" v="329" actId="207"/>
        <pc:sldMkLst>
          <pc:docMk/>
          <pc:sldMk cId="48311075" sldId="306"/>
        </pc:sldMkLst>
        <pc:spChg chg="mod">
          <ac:chgData name="rosiczy@googlemail.com" userId="717cd5bcad6bcdb3" providerId="LiveId" clId="{E188619B-F917-4CAF-80F0-CFB92732CF14}" dt="2025-06-24T11:46:01.902" v="329" actId="207"/>
          <ac:spMkLst>
            <pc:docMk/>
            <pc:sldMk cId="48311075" sldId="306"/>
            <ac:spMk id="4" creationId="{00000000-0000-0000-0000-000000000000}"/>
          </ac:spMkLst>
        </pc:spChg>
      </pc:sldChg>
      <pc:sldChg chg="modSp mod">
        <pc:chgData name="rosiczy@googlemail.com" userId="717cd5bcad6bcdb3" providerId="LiveId" clId="{E188619B-F917-4CAF-80F0-CFB92732CF14}" dt="2025-06-24T11:46:26.750" v="332" actId="207"/>
        <pc:sldMkLst>
          <pc:docMk/>
          <pc:sldMk cId="2636964810" sldId="308"/>
        </pc:sldMkLst>
        <pc:spChg chg="mod">
          <ac:chgData name="rosiczy@googlemail.com" userId="717cd5bcad6bcdb3" providerId="LiveId" clId="{E188619B-F917-4CAF-80F0-CFB92732CF14}" dt="2025-06-24T11:46:26.750" v="332" actId="207"/>
          <ac:spMkLst>
            <pc:docMk/>
            <pc:sldMk cId="2636964810" sldId="308"/>
            <ac:spMk id="5" creationId="{00000000-0000-0000-0000-000000000000}"/>
          </ac:spMkLst>
        </pc:spChg>
        <pc:spChg chg="mod">
          <ac:chgData name="rosiczy@googlemail.com" userId="717cd5bcad6bcdb3" providerId="LiveId" clId="{E188619B-F917-4CAF-80F0-CFB92732CF14}" dt="2025-06-24T11:46:15.894" v="330" actId="207"/>
          <ac:spMkLst>
            <pc:docMk/>
            <pc:sldMk cId="2636964810" sldId="308"/>
            <ac:spMk id="6" creationId="{00000000-0000-0000-0000-000000000000}"/>
          </ac:spMkLst>
        </pc:spChg>
        <pc:spChg chg="mod">
          <ac:chgData name="rosiczy@googlemail.com" userId="717cd5bcad6bcdb3" providerId="LiveId" clId="{E188619B-F917-4CAF-80F0-CFB92732CF14}" dt="2025-06-24T11:46:21.154" v="331" actId="207"/>
          <ac:spMkLst>
            <pc:docMk/>
            <pc:sldMk cId="2636964810" sldId="308"/>
            <ac:spMk id="7" creationId="{00000000-0000-0000-0000-000000000000}"/>
          </ac:spMkLst>
        </pc:spChg>
      </pc:sldChg>
      <pc:sldChg chg="modSp mod">
        <pc:chgData name="rosiczy@googlemail.com" userId="717cd5bcad6bcdb3" providerId="LiveId" clId="{E188619B-F917-4CAF-80F0-CFB92732CF14}" dt="2025-06-24T11:46:44.469" v="333" actId="207"/>
        <pc:sldMkLst>
          <pc:docMk/>
          <pc:sldMk cId="2803025263" sldId="309"/>
        </pc:sldMkLst>
        <pc:spChg chg="mod">
          <ac:chgData name="rosiczy@googlemail.com" userId="717cd5bcad6bcdb3" providerId="LiveId" clId="{E188619B-F917-4CAF-80F0-CFB92732CF14}" dt="2025-06-24T11:46:44.469" v="333" actId="207"/>
          <ac:spMkLst>
            <pc:docMk/>
            <pc:sldMk cId="2803025263" sldId="309"/>
            <ac:spMk id="4" creationId="{00000000-0000-0000-0000-000000000000}"/>
          </ac:spMkLst>
        </pc:spChg>
      </pc:sldChg>
      <pc:sldChg chg="addSp modSp mod">
        <pc:chgData name="rosiczy@googlemail.com" userId="717cd5bcad6bcdb3" providerId="LiveId" clId="{E188619B-F917-4CAF-80F0-CFB92732CF14}" dt="2025-06-24T11:47:02.651" v="336" actId="207"/>
        <pc:sldMkLst>
          <pc:docMk/>
          <pc:sldMk cId="1844966170" sldId="310"/>
        </pc:sldMkLst>
        <pc:spChg chg="mod">
          <ac:chgData name="rosiczy@googlemail.com" userId="717cd5bcad6bcdb3" providerId="LiveId" clId="{E188619B-F917-4CAF-80F0-CFB92732CF14}" dt="2025-06-24T11:35:03.566" v="179" actId="1076"/>
          <ac:spMkLst>
            <pc:docMk/>
            <pc:sldMk cId="1844966170" sldId="310"/>
            <ac:spMk id="2" creationId="{00000000-0000-0000-0000-000000000000}"/>
          </ac:spMkLst>
        </pc:spChg>
        <pc:spChg chg="add mod">
          <ac:chgData name="rosiczy@googlemail.com" userId="717cd5bcad6bcdb3" providerId="LiveId" clId="{E188619B-F917-4CAF-80F0-CFB92732CF14}" dt="2025-06-24T11:46:53.587" v="334" actId="207"/>
          <ac:spMkLst>
            <pc:docMk/>
            <pc:sldMk cId="1844966170" sldId="310"/>
            <ac:spMk id="7" creationId="{26617A63-A385-4625-1EC6-CDF79EE730A9}"/>
          </ac:spMkLst>
        </pc:spChg>
        <pc:spChg chg="add mod">
          <ac:chgData name="rosiczy@googlemail.com" userId="717cd5bcad6bcdb3" providerId="LiveId" clId="{E188619B-F917-4CAF-80F0-CFB92732CF14}" dt="2025-06-24T11:46:58.332" v="335" actId="207"/>
          <ac:spMkLst>
            <pc:docMk/>
            <pc:sldMk cId="1844966170" sldId="310"/>
            <ac:spMk id="8" creationId="{05008929-16BD-457A-5F65-593D3CFB4196}"/>
          </ac:spMkLst>
        </pc:spChg>
        <pc:spChg chg="add mod">
          <ac:chgData name="rosiczy@googlemail.com" userId="717cd5bcad6bcdb3" providerId="LiveId" clId="{E188619B-F917-4CAF-80F0-CFB92732CF14}" dt="2025-06-24T11:47:02.651" v="336" actId="207"/>
          <ac:spMkLst>
            <pc:docMk/>
            <pc:sldMk cId="1844966170" sldId="310"/>
            <ac:spMk id="9" creationId="{495B3A2B-D17C-2F6E-50CD-58037A9E1C4C}"/>
          </ac:spMkLst>
        </pc:spChg>
        <pc:picChg chg="add mod modCrop">
          <ac:chgData name="rosiczy@googlemail.com" userId="717cd5bcad6bcdb3" providerId="LiveId" clId="{E188619B-F917-4CAF-80F0-CFB92732CF14}" dt="2025-06-24T11:39:46.233" v="285" actId="1076"/>
          <ac:picMkLst>
            <pc:docMk/>
            <pc:sldMk cId="1844966170" sldId="310"/>
            <ac:picMk id="4" creationId="{AFA665E2-38A2-B295-3001-ED4E7FCE90E7}"/>
          </ac:picMkLst>
        </pc:picChg>
        <pc:picChg chg="add mod">
          <ac:chgData name="rosiczy@googlemail.com" userId="717cd5bcad6bcdb3" providerId="LiveId" clId="{E188619B-F917-4CAF-80F0-CFB92732CF14}" dt="2025-06-24T11:39:50.565" v="286" actId="1076"/>
          <ac:picMkLst>
            <pc:docMk/>
            <pc:sldMk cId="1844966170" sldId="310"/>
            <ac:picMk id="6" creationId="{FC909D7E-1183-ED39-20B5-9CBE1317022F}"/>
          </ac:picMkLst>
        </pc:picChg>
      </pc:sldChg>
      <pc:sldChg chg="addSp modSp mod">
        <pc:chgData name="rosiczy@googlemail.com" userId="717cd5bcad6bcdb3" providerId="LiveId" clId="{E188619B-F917-4CAF-80F0-CFB92732CF14}" dt="2025-06-24T11:47:17.736" v="337" actId="207"/>
        <pc:sldMkLst>
          <pc:docMk/>
          <pc:sldMk cId="3619479882" sldId="311"/>
        </pc:sldMkLst>
        <pc:spChg chg="mod">
          <ac:chgData name="rosiczy@googlemail.com" userId="717cd5bcad6bcdb3" providerId="LiveId" clId="{E188619B-F917-4CAF-80F0-CFB92732CF14}" dt="2025-06-24T11:47:17.736" v="337" actId="207"/>
          <ac:spMkLst>
            <pc:docMk/>
            <pc:sldMk cId="3619479882" sldId="311"/>
            <ac:spMk id="2" creationId="{00000000-0000-0000-0000-000000000000}"/>
          </ac:spMkLst>
        </pc:spChg>
        <pc:picChg chg="add mod">
          <ac:chgData name="rosiczy@googlemail.com" userId="717cd5bcad6bcdb3" providerId="LiveId" clId="{E188619B-F917-4CAF-80F0-CFB92732CF14}" dt="2025-06-24T11:43:54.296" v="320" actId="1076"/>
          <ac:picMkLst>
            <pc:docMk/>
            <pc:sldMk cId="3619479882" sldId="311"/>
            <ac:picMk id="4" creationId="{1183FA1F-2338-61A7-1F51-E280DB6FE0CE}"/>
          </ac:picMkLst>
        </pc:picChg>
      </pc:sldChg>
      <pc:sldChg chg="modSp mod">
        <pc:chgData name="rosiczy@googlemail.com" userId="717cd5bcad6bcdb3" providerId="LiveId" clId="{E188619B-F917-4CAF-80F0-CFB92732CF14}" dt="2025-06-24T11:47:23.619" v="338" actId="207"/>
        <pc:sldMkLst>
          <pc:docMk/>
          <pc:sldMk cId="2058532872" sldId="312"/>
        </pc:sldMkLst>
        <pc:spChg chg="mod">
          <ac:chgData name="rosiczy@googlemail.com" userId="717cd5bcad6bcdb3" providerId="LiveId" clId="{E188619B-F917-4CAF-80F0-CFB92732CF14}" dt="2025-06-24T11:47:23.619" v="338" actId="207"/>
          <ac:spMkLst>
            <pc:docMk/>
            <pc:sldMk cId="2058532872" sldId="312"/>
            <ac:spMk id="2" creationId="{00000000-0000-0000-0000-000000000000}"/>
          </ac:spMkLst>
        </pc:spChg>
      </pc:sldChg>
      <pc:sldChg chg="addSp delSp modSp new mod ord">
        <pc:chgData name="rosiczy@googlemail.com" userId="717cd5bcad6bcdb3" providerId="LiveId" clId="{E188619B-F917-4CAF-80F0-CFB92732CF14}" dt="2025-06-24T12:07:47.178" v="385" actId="1076"/>
        <pc:sldMkLst>
          <pc:docMk/>
          <pc:sldMk cId="1659342627" sldId="317"/>
        </pc:sldMkLst>
        <pc:spChg chg="del mod">
          <ac:chgData name="rosiczy@googlemail.com" userId="717cd5bcad6bcdb3" providerId="LiveId" clId="{E188619B-F917-4CAF-80F0-CFB92732CF14}" dt="2025-06-24T12:04:55.034" v="371" actId="21"/>
          <ac:spMkLst>
            <pc:docMk/>
            <pc:sldMk cId="1659342627" sldId="317"/>
            <ac:spMk id="2" creationId="{B5D965AB-193F-8B05-A590-4760EDB8D7DA}"/>
          </ac:spMkLst>
        </pc:spChg>
        <pc:picChg chg="add">
          <ac:chgData name="rosiczy@googlemail.com" userId="717cd5bcad6bcdb3" providerId="LiveId" clId="{E188619B-F917-4CAF-80F0-CFB92732CF14}" dt="2025-06-24T11:55:02.945" v="354"/>
          <ac:picMkLst>
            <pc:docMk/>
            <pc:sldMk cId="1659342627" sldId="317"/>
            <ac:picMk id="3" creationId="{FA7DE8D4-6981-FBB8-CA9D-FD870AA5CE1A}"/>
          </ac:picMkLst>
        </pc:picChg>
        <pc:picChg chg="add">
          <ac:chgData name="rosiczy@googlemail.com" userId="717cd5bcad6bcdb3" providerId="LiveId" clId="{E188619B-F917-4CAF-80F0-CFB92732CF14}" dt="2025-06-24T11:58:15.624" v="355"/>
          <ac:picMkLst>
            <pc:docMk/>
            <pc:sldMk cId="1659342627" sldId="317"/>
            <ac:picMk id="4" creationId="{37607D27-00B0-2B0D-6649-992B11082F37}"/>
          </ac:picMkLst>
        </pc:picChg>
        <pc:picChg chg="add mod modCrop">
          <ac:chgData name="rosiczy@googlemail.com" userId="717cd5bcad6bcdb3" providerId="LiveId" clId="{E188619B-F917-4CAF-80F0-CFB92732CF14}" dt="2025-06-24T12:04:32.024" v="369" actId="14100"/>
          <ac:picMkLst>
            <pc:docMk/>
            <pc:sldMk cId="1659342627" sldId="317"/>
            <ac:picMk id="6" creationId="{434321B6-AE5C-5E84-FF68-DCE91579E0A6}"/>
          </ac:picMkLst>
        </pc:picChg>
        <pc:picChg chg="add del mod">
          <ac:chgData name="rosiczy@googlemail.com" userId="717cd5bcad6bcdb3" providerId="LiveId" clId="{E188619B-F917-4CAF-80F0-CFB92732CF14}" dt="2025-06-24T12:07:02.171" v="383" actId="478"/>
          <ac:picMkLst>
            <pc:docMk/>
            <pc:sldMk cId="1659342627" sldId="317"/>
            <ac:picMk id="7" creationId="{F989C999-F948-80FD-6DF3-6229A5B41077}"/>
          </ac:picMkLst>
        </pc:picChg>
        <pc:picChg chg="add mod">
          <ac:chgData name="rosiczy@googlemail.com" userId="717cd5bcad6bcdb3" providerId="LiveId" clId="{E188619B-F917-4CAF-80F0-CFB92732CF14}" dt="2025-06-24T12:07:47.178" v="385" actId="1076"/>
          <ac:picMkLst>
            <pc:docMk/>
            <pc:sldMk cId="1659342627" sldId="317"/>
            <ac:picMk id="8" creationId="{B0B27136-2C6C-5D78-7C72-A61A51E8F36C}"/>
          </ac:picMkLst>
        </pc:picChg>
      </pc:sldChg>
      <pc:sldChg chg="addSp delSp modSp new mod">
        <pc:chgData name="rosiczy@googlemail.com" userId="717cd5bcad6bcdb3" providerId="LiveId" clId="{E188619B-F917-4CAF-80F0-CFB92732CF14}" dt="2025-06-24T12:15:05.735" v="502" actId="478"/>
        <pc:sldMkLst>
          <pc:docMk/>
          <pc:sldMk cId="1757067866" sldId="318"/>
        </pc:sldMkLst>
        <pc:spChg chg="del">
          <ac:chgData name="rosiczy@googlemail.com" userId="717cd5bcad6bcdb3" providerId="LiveId" clId="{E188619B-F917-4CAF-80F0-CFB92732CF14}" dt="2025-06-24T12:15:05.735" v="502" actId="478"/>
          <ac:spMkLst>
            <pc:docMk/>
            <pc:sldMk cId="1757067866" sldId="318"/>
            <ac:spMk id="2" creationId="{741CCBAB-E241-FECE-B3E7-507615BF9A64}"/>
          </ac:spMkLst>
        </pc:spChg>
        <pc:spChg chg="add mod">
          <ac:chgData name="rosiczy@googlemail.com" userId="717cd5bcad6bcdb3" providerId="LiveId" clId="{E188619B-F917-4CAF-80F0-CFB92732CF14}" dt="2025-06-24T12:10:05.282" v="430" actId="1076"/>
          <ac:spMkLst>
            <pc:docMk/>
            <pc:sldMk cId="1757067866" sldId="318"/>
            <ac:spMk id="5" creationId="{3D7CED20-F52D-1FC5-60D1-E8E6F0E7D576}"/>
          </ac:spMkLst>
        </pc:spChg>
        <pc:picChg chg="add mod">
          <ac:chgData name="rosiczy@googlemail.com" userId="717cd5bcad6bcdb3" providerId="LiveId" clId="{E188619B-F917-4CAF-80F0-CFB92732CF14}" dt="2025-06-24T12:09:25.011" v="392" actId="14100"/>
          <ac:picMkLst>
            <pc:docMk/>
            <pc:sldMk cId="1757067866" sldId="318"/>
            <ac:picMk id="4" creationId="{F6886F8B-8794-61CB-E63C-26A8C2B69DCA}"/>
          </ac:picMkLst>
        </pc:picChg>
      </pc:sldChg>
      <pc:sldChg chg="addSp delSp modSp new mod">
        <pc:chgData name="rosiczy@googlemail.com" userId="717cd5bcad6bcdb3" providerId="LiveId" clId="{E188619B-F917-4CAF-80F0-CFB92732CF14}" dt="2025-06-24T12:14:58.703" v="501" actId="478"/>
        <pc:sldMkLst>
          <pc:docMk/>
          <pc:sldMk cId="21728383" sldId="319"/>
        </pc:sldMkLst>
        <pc:spChg chg="del">
          <ac:chgData name="rosiczy@googlemail.com" userId="717cd5bcad6bcdb3" providerId="LiveId" clId="{E188619B-F917-4CAF-80F0-CFB92732CF14}" dt="2025-06-24T12:14:58.703" v="501" actId="478"/>
          <ac:spMkLst>
            <pc:docMk/>
            <pc:sldMk cId="21728383" sldId="319"/>
            <ac:spMk id="2" creationId="{ECCD5F4A-484B-A779-3F9A-10B1964FDF2C}"/>
          </ac:spMkLst>
        </pc:spChg>
        <pc:picChg chg="add mod">
          <ac:chgData name="rosiczy@googlemail.com" userId="717cd5bcad6bcdb3" providerId="LiveId" clId="{E188619B-F917-4CAF-80F0-CFB92732CF14}" dt="2025-06-24T12:13:05.695" v="438" actId="14100"/>
          <ac:picMkLst>
            <pc:docMk/>
            <pc:sldMk cId="21728383" sldId="319"/>
            <ac:picMk id="4" creationId="{2145086C-C4F4-1D17-CED8-EFC0425B7660}"/>
          </ac:picMkLst>
        </pc:picChg>
      </pc:sldChg>
      <pc:sldChg chg="addSp delSp modSp new mod ord">
        <pc:chgData name="rosiczy@googlemail.com" userId="717cd5bcad6bcdb3" providerId="LiveId" clId="{E188619B-F917-4CAF-80F0-CFB92732CF14}" dt="2025-06-24T12:14:50.174" v="500" actId="478"/>
        <pc:sldMkLst>
          <pc:docMk/>
          <pc:sldMk cId="1035719650" sldId="320"/>
        </pc:sldMkLst>
        <pc:spChg chg="del mod">
          <ac:chgData name="rosiczy@googlemail.com" userId="717cd5bcad6bcdb3" providerId="LiveId" clId="{E188619B-F917-4CAF-80F0-CFB92732CF14}" dt="2025-06-24T12:14:50.174" v="500" actId="478"/>
          <ac:spMkLst>
            <pc:docMk/>
            <pc:sldMk cId="1035719650" sldId="320"/>
            <ac:spMk id="2" creationId="{18335B5B-F4C9-E1A4-48BD-92F526F04344}"/>
          </ac:spMkLst>
        </pc:spChg>
        <pc:spChg chg="add mod">
          <ac:chgData name="rosiczy@googlemail.com" userId="717cd5bcad6bcdb3" providerId="LiveId" clId="{E188619B-F917-4CAF-80F0-CFB92732CF14}" dt="2025-06-24T12:14:35.658" v="496" actId="1076"/>
          <ac:spMkLst>
            <pc:docMk/>
            <pc:sldMk cId="1035719650" sldId="320"/>
            <ac:spMk id="5" creationId="{1213819F-8D93-8DB8-80D4-0F07E0BCF995}"/>
          </ac:spMkLst>
        </pc:spChg>
        <pc:picChg chg="add mod">
          <ac:chgData name="rosiczy@googlemail.com" userId="717cd5bcad6bcdb3" providerId="LiveId" clId="{E188619B-F917-4CAF-80F0-CFB92732CF14}" dt="2025-06-24T12:14:32.304" v="495" actId="14100"/>
          <ac:picMkLst>
            <pc:docMk/>
            <pc:sldMk cId="1035719650" sldId="320"/>
            <ac:picMk id="4" creationId="{267AFC0A-7D5F-A376-7283-19883DC043B8}"/>
          </ac:picMkLst>
        </pc:picChg>
      </pc:sldChg>
      <pc:sldMasterChg chg="addSp delSp modSp mod modSldLayout">
        <pc:chgData name="rosiczy@googlemail.com" userId="717cd5bcad6bcdb3" providerId="LiveId" clId="{E188619B-F917-4CAF-80F0-CFB92732CF14}" dt="2025-06-24T11:50:50.678" v="349" actId="1076"/>
        <pc:sldMasterMkLst>
          <pc:docMk/>
          <pc:sldMasterMk cId="3705748090" sldId="2147483648"/>
        </pc:sldMasterMkLst>
        <pc:spChg chg="add mod">
          <ac:chgData name="rosiczy@googlemail.com" userId="717cd5bcad6bcdb3" providerId="LiveId" clId="{E188619B-F917-4CAF-80F0-CFB92732CF14}" dt="2025-06-24T10:57:24.327" v="30" actId="1076"/>
          <ac:spMkLst>
            <pc:docMk/>
            <pc:sldMasterMk cId="3705748090" sldId="2147483648"/>
            <ac:spMk id="2" creationId="{AD666259-0FE7-FBB5-D17C-4E3FFC45ABEF}"/>
          </ac:spMkLst>
        </pc:spChg>
        <pc:spChg chg="add del">
          <ac:chgData name="rosiczy@googlemail.com" userId="717cd5bcad6bcdb3" providerId="LiveId" clId="{E188619B-F917-4CAF-80F0-CFB92732CF14}" dt="2025-06-24T10:57:26.744" v="33" actId="478"/>
          <ac:spMkLst>
            <pc:docMk/>
            <pc:sldMasterMk cId="3705748090" sldId="2147483648"/>
            <ac:spMk id="4" creationId="{00000000-0000-0000-0000-000000000000}"/>
          </ac:spMkLst>
        </pc:spChg>
        <pc:spChg chg="add del">
          <ac:chgData name="rosiczy@googlemail.com" userId="717cd5bcad6bcdb3" providerId="LiveId" clId="{E188619B-F917-4CAF-80F0-CFB92732CF14}" dt="2025-06-24T10:57:27.345" v="34" actId="478"/>
          <ac:spMkLst>
            <pc:docMk/>
            <pc:sldMasterMk cId="3705748090" sldId="2147483648"/>
            <ac:spMk id="5" creationId="{00000000-0000-0000-0000-000000000000}"/>
          </ac:spMkLst>
        </pc:spChg>
        <pc:spChg chg="mod">
          <ac:chgData name="rosiczy@googlemail.com" userId="717cd5bcad6bcdb3" providerId="LiveId" clId="{E188619B-F917-4CAF-80F0-CFB92732CF14}" dt="2025-06-24T10:57:25.547" v="31" actId="14100"/>
          <ac:spMkLst>
            <pc:docMk/>
            <pc:sldMasterMk cId="3705748090" sldId="2147483648"/>
            <ac:spMk id="6" creationId="{00000000-0000-0000-0000-000000000000}"/>
          </ac:spMkLst>
        </pc:spChg>
        <pc:spChg chg="add mod">
          <ac:chgData name="rosiczy@googlemail.com" userId="717cd5bcad6bcdb3" providerId="LiveId" clId="{E188619B-F917-4CAF-80F0-CFB92732CF14}" dt="2025-06-24T11:49:55.336" v="346" actId="1076"/>
          <ac:spMkLst>
            <pc:docMk/>
            <pc:sldMasterMk cId="3705748090" sldId="2147483648"/>
            <ac:spMk id="8" creationId="{B8201853-16CB-5151-692A-EC324F00DFF3}"/>
          </ac:spMkLst>
        </pc:spChg>
        <pc:spChg chg="add del mod">
          <ac:chgData name="rosiczy@googlemail.com" userId="717cd5bcad6bcdb3" providerId="LiveId" clId="{E188619B-F917-4CAF-80F0-CFB92732CF14}" dt="2025-06-24T10:59:20.674" v="44" actId="1076"/>
          <ac:spMkLst>
            <pc:docMk/>
            <pc:sldMasterMk cId="3705748090" sldId="2147483648"/>
            <ac:spMk id="10" creationId="{00000000-0000-0000-0000-000000000000}"/>
          </ac:spMkLst>
        </pc:spChg>
        <pc:spChg chg="del mod">
          <ac:chgData name="rosiczy@googlemail.com" userId="717cd5bcad6bcdb3" providerId="LiveId" clId="{E188619B-F917-4CAF-80F0-CFB92732CF14}" dt="2025-06-24T10:55:13.060" v="13" actId="478"/>
          <ac:spMkLst>
            <pc:docMk/>
            <pc:sldMasterMk cId="3705748090" sldId="2147483648"/>
            <ac:spMk id="11" creationId="{00000000-0000-0000-0000-000000000000}"/>
          </ac:spMkLst>
        </pc:spChg>
        <pc:spChg chg="add del mod">
          <ac:chgData name="rosiczy@googlemail.com" userId="717cd5bcad6bcdb3" providerId="LiveId" clId="{E188619B-F917-4CAF-80F0-CFB92732CF14}" dt="2025-06-24T10:57:36.715" v="37" actId="478"/>
          <ac:spMkLst>
            <pc:docMk/>
            <pc:sldMasterMk cId="3705748090" sldId="2147483648"/>
            <ac:spMk id="12" creationId="{00000000-0000-0000-0000-000000000000}"/>
          </ac:spMkLst>
        </pc:spChg>
        <pc:sldLayoutChg chg="addSp delSp modSp mod">
          <pc:chgData name="rosiczy@googlemail.com" userId="717cd5bcad6bcdb3" providerId="LiveId" clId="{E188619B-F917-4CAF-80F0-CFB92732CF14}" dt="2025-06-24T11:50:50.678" v="349" actId="1076"/>
          <pc:sldLayoutMkLst>
            <pc:docMk/>
            <pc:sldMasterMk cId="3705748090" sldId="2147483648"/>
            <pc:sldLayoutMk cId="568559997" sldId="2147483649"/>
          </pc:sldLayoutMkLst>
          <pc:spChg chg="del mod">
            <ac:chgData name="rosiczy@googlemail.com" userId="717cd5bcad6bcdb3" providerId="LiveId" clId="{E188619B-F917-4CAF-80F0-CFB92732CF14}" dt="2025-06-24T10:51:52.086" v="3" actId="478"/>
            <ac:spMkLst>
              <pc:docMk/>
              <pc:sldMasterMk cId="3705748090" sldId="2147483648"/>
              <pc:sldLayoutMk cId="568559997" sldId="2147483649"/>
              <ac:spMk id="2" creationId="{00000000-0000-0000-0000-000000000000}"/>
            </ac:spMkLst>
          </pc:spChg>
          <pc:spChg chg="del mod">
            <ac:chgData name="rosiczy@googlemail.com" userId="717cd5bcad6bcdb3" providerId="LiveId" clId="{E188619B-F917-4CAF-80F0-CFB92732CF14}" dt="2025-06-24T10:51:19.766" v="1" actId="478"/>
            <ac:spMkLst>
              <pc:docMk/>
              <pc:sldMasterMk cId="3705748090" sldId="2147483648"/>
              <pc:sldLayoutMk cId="568559997" sldId="2147483649"/>
              <ac:spMk id="3" creationId="{00000000-0000-0000-0000-000000000000}"/>
            </ac:spMkLst>
          </pc:spChg>
          <pc:spChg chg="add mod">
            <ac:chgData name="rosiczy@googlemail.com" userId="717cd5bcad6bcdb3" providerId="LiveId" clId="{E188619B-F917-4CAF-80F0-CFB92732CF14}" dt="2025-06-24T10:51:56.496" v="4"/>
            <ac:spMkLst>
              <pc:docMk/>
              <pc:sldMasterMk cId="3705748090" sldId="2147483648"/>
              <pc:sldLayoutMk cId="568559997" sldId="2147483649"/>
              <ac:spMk id="4" creationId="{6269ABB1-2095-0DDC-A2CB-EA7B1D906104}"/>
            </ac:spMkLst>
          </pc:spChg>
          <pc:spChg chg="add mod">
            <ac:chgData name="rosiczy@googlemail.com" userId="717cd5bcad6bcdb3" providerId="LiveId" clId="{E188619B-F917-4CAF-80F0-CFB92732CF14}" dt="2025-06-24T10:52:03.472" v="5"/>
            <ac:spMkLst>
              <pc:docMk/>
              <pc:sldMasterMk cId="3705748090" sldId="2147483648"/>
              <pc:sldLayoutMk cId="568559997" sldId="2147483649"/>
              <ac:spMk id="5" creationId="{207B1137-7009-A988-CAD0-C08CCEB6560D}"/>
            </ac:spMkLst>
          </pc:spChg>
          <pc:spChg chg="add mod">
            <ac:chgData name="rosiczy@googlemail.com" userId="717cd5bcad6bcdb3" providerId="LiveId" clId="{E188619B-F917-4CAF-80F0-CFB92732CF14}" dt="2025-06-24T11:50:50.678" v="349" actId="1076"/>
            <ac:spMkLst>
              <pc:docMk/>
              <pc:sldMasterMk cId="3705748090" sldId="2147483648"/>
              <pc:sldLayoutMk cId="568559997" sldId="2147483649"/>
              <ac:spMk id="7" creationId="{3A73E846-F82E-2640-F496-65236DF08F29}"/>
            </ac:spMkLst>
          </pc:spChg>
          <pc:picChg chg="add">
            <ac:chgData name="rosiczy@googlemail.com" userId="717cd5bcad6bcdb3" providerId="LiveId" clId="{E188619B-F917-4CAF-80F0-CFB92732CF14}" dt="2025-06-24T10:52:07.062" v="6"/>
            <ac:picMkLst>
              <pc:docMk/>
              <pc:sldMasterMk cId="3705748090" sldId="2147483648"/>
              <pc:sldLayoutMk cId="568559997" sldId="2147483649"/>
              <ac:picMk id="6" creationId="{3DA617D5-F8CE-C3C2-CF3E-A245A0E6D295}"/>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350378E-BA49-4605-A958-3D6B3F2F92E9}" type="datetimeFigureOut">
              <a:rPr lang="de-DE" smtClean="0"/>
              <a:pPr/>
              <a:t>28.07.2025</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250F7CA9-42AE-4AED-8AD6-3ABCE0F0BBBF}" type="slidenum">
              <a:rPr lang="de-DE" smtClean="0"/>
              <a:pPr/>
              <a:t>‹Nr.›</a:t>
            </a:fld>
            <a:endParaRPr lang="de-DE" dirty="0"/>
          </a:p>
        </p:txBody>
      </p:sp>
    </p:spTree>
    <p:extLst>
      <p:ext uri="{BB962C8B-B14F-4D97-AF65-F5344CB8AC3E}">
        <p14:creationId xmlns:p14="http://schemas.microsoft.com/office/powerpoint/2010/main" val="283145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effectLst/>
                <a:latin typeface="+mn-lt"/>
                <a:ea typeface="+mn-ea"/>
                <a:cs typeface="+mn-cs"/>
              </a:rPr>
              <a:t>Liebe Freunde und Freundinnen des Meeresschutzes, liebe Kolleginnen und Kollegen, </a:t>
            </a:r>
          </a:p>
          <a:p>
            <a:r>
              <a:rPr lang="de-DE" sz="1400" kern="1200" dirty="0" smtClean="0">
                <a:solidFill>
                  <a:schemeClr val="tx1"/>
                </a:solidFill>
                <a:effectLst/>
                <a:latin typeface="+mn-lt"/>
                <a:ea typeface="+mn-ea"/>
                <a:cs typeface="+mn-cs"/>
              </a:rPr>
              <a:t>In meinem Statement beschränke ich mich auf den </a:t>
            </a:r>
            <a:r>
              <a:rPr lang="de-DE" sz="1400" b="1" kern="1200" dirty="0" smtClean="0">
                <a:solidFill>
                  <a:schemeClr val="tx1"/>
                </a:solidFill>
                <a:effectLst/>
                <a:latin typeface="+mn-lt"/>
                <a:ea typeface="+mn-ea"/>
                <a:cs typeface="+mn-cs"/>
              </a:rPr>
              <a:t>Schutz der biologischen Vielfalt (</a:t>
            </a:r>
            <a:r>
              <a:rPr lang="de-DE" sz="1400" b="1" i="1" kern="1200" dirty="0" smtClean="0">
                <a:solidFill>
                  <a:schemeClr val="tx1"/>
                </a:solidFill>
                <a:effectLst/>
                <a:latin typeface="+mn-lt"/>
                <a:ea typeface="+mn-ea"/>
                <a:cs typeface="+mn-cs"/>
              </a:rPr>
              <a:t>Biodiversität)</a:t>
            </a:r>
            <a:r>
              <a:rPr lang="de-DE" sz="1400" b="1" kern="1200" dirty="0" smtClean="0">
                <a:solidFill>
                  <a:schemeClr val="tx1"/>
                </a:solidFill>
                <a:effectLst/>
                <a:latin typeface="+mn-lt"/>
                <a:ea typeface="+mn-ea"/>
                <a:cs typeface="+mn-cs"/>
              </a:rPr>
              <a:t> der Meere </a:t>
            </a:r>
            <a:r>
              <a:rPr lang="de-DE" sz="1400" kern="1200" dirty="0" smtClean="0">
                <a:solidFill>
                  <a:schemeClr val="tx1"/>
                </a:solidFill>
                <a:effectLst/>
                <a:latin typeface="+mn-lt"/>
                <a:ea typeface="+mn-ea"/>
                <a:cs typeface="+mn-cs"/>
              </a:rPr>
              <a:t>im Rechtskontext. Weitere wichtige Themen des Meeresschutzes wie Verschmutzung, Eutrophierung, Klimawandel  und Industrialisierung der Meere werden Ihnen heute und morgen,  auch aus naturwissenschaftlicher Sicht, nähergebracht. Es hängt alles zusammen. </a:t>
            </a:r>
          </a:p>
          <a:p>
            <a:endParaRPr lang="de-DE" sz="1400" kern="1200" dirty="0" smtClean="0">
              <a:solidFill>
                <a:schemeClr val="tx1"/>
              </a:solidFill>
              <a:effectLst/>
              <a:latin typeface="+mn-lt"/>
              <a:ea typeface="+mn-ea"/>
              <a:cs typeface="+mn-cs"/>
            </a:endParaRPr>
          </a:p>
          <a:p>
            <a:endParaRPr lang="de-DE" sz="1400"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a:t>
            </a:fld>
            <a:endParaRPr lang="de-DE" dirty="0"/>
          </a:p>
        </p:txBody>
      </p:sp>
    </p:spTree>
    <p:extLst>
      <p:ext uri="{BB962C8B-B14F-4D97-AF65-F5344CB8AC3E}">
        <p14:creationId xmlns:p14="http://schemas.microsoft.com/office/powerpoint/2010/main" val="141499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Die unscheinbarsten sind die Wichtigsten:  </a:t>
            </a:r>
            <a:r>
              <a:rPr lang="de-DE" sz="1200" kern="1200" dirty="0" smtClean="0">
                <a:solidFill>
                  <a:schemeClr val="tx1"/>
                </a:solidFill>
                <a:effectLst/>
                <a:latin typeface="+mn-lt"/>
                <a:ea typeface="+mn-ea"/>
                <a:cs typeface="+mn-cs"/>
              </a:rPr>
              <a:t>Die Kleinstlebewesen sind die Basis allen Lebens im Meer und des Nahrungsnetzes. Das stark vergrößerte Bild zeigt, dass es </a:t>
            </a:r>
            <a:r>
              <a:rPr lang="de-DE" sz="1200" b="1" kern="1200" dirty="0" smtClean="0">
                <a:solidFill>
                  <a:schemeClr val="tx1"/>
                </a:solidFill>
                <a:effectLst/>
                <a:latin typeface="+mn-lt"/>
                <a:ea typeface="+mn-ea"/>
                <a:cs typeface="+mn-cs"/>
              </a:rPr>
              <a:t>unmöglich</a:t>
            </a:r>
            <a:r>
              <a:rPr lang="de-DE" sz="1200" kern="1200" dirty="0" smtClean="0">
                <a:solidFill>
                  <a:schemeClr val="tx1"/>
                </a:solidFill>
                <a:effectLst/>
                <a:latin typeface="+mn-lt"/>
                <a:ea typeface="+mn-ea"/>
                <a:cs typeface="+mn-cs"/>
              </a:rPr>
              <a:t> ist, die </a:t>
            </a:r>
            <a:r>
              <a:rPr lang="de-DE" sz="1200" kern="1200" dirty="0" smtClean="0">
                <a:solidFill>
                  <a:schemeClr val="tx1"/>
                </a:solidFill>
                <a:effectLst/>
                <a:latin typeface="+mn-lt"/>
                <a:ea typeface="+mn-ea"/>
                <a:cs typeface="+mn-cs"/>
              </a:rPr>
              <a:t>Biodiversität der Meere  </a:t>
            </a:r>
            <a:r>
              <a:rPr lang="de-DE" sz="1200" kern="1200" dirty="0" smtClean="0">
                <a:solidFill>
                  <a:schemeClr val="tx1"/>
                </a:solidFill>
                <a:effectLst/>
                <a:latin typeface="+mn-lt"/>
                <a:ea typeface="+mn-ea"/>
                <a:cs typeface="+mn-cs"/>
              </a:rPr>
              <a:t>über das  „</a:t>
            </a:r>
            <a:r>
              <a:rPr lang="de-DE" sz="1200" b="1" kern="1200" dirty="0" smtClean="0">
                <a:solidFill>
                  <a:schemeClr val="tx1"/>
                </a:solidFill>
                <a:effectLst/>
                <a:latin typeface="+mn-lt"/>
                <a:ea typeface="+mn-ea"/>
                <a:cs typeface="+mn-cs"/>
              </a:rPr>
              <a:t>Artenschutzrecht“</a:t>
            </a:r>
            <a:r>
              <a:rPr lang="de-DE" sz="1200" kern="1200" dirty="0" smtClean="0">
                <a:solidFill>
                  <a:schemeClr val="tx1"/>
                </a:solidFill>
                <a:effectLst/>
                <a:latin typeface="+mn-lt"/>
                <a:ea typeface="+mn-ea"/>
                <a:cs typeface="+mn-cs"/>
              </a:rPr>
              <a:t> zu schützen. Es gibt Abermillionen Arten von  Kleinstlebewesen, wobei in der Meeresbiologie als „Makrobenthos“ (also „groß“)  gilt, was größer als ein halber Millimeter ist (!). Umfassender  Schutz der marinen Biodiversität kann nur </a:t>
            </a:r>
            <a:r>
              <a:rPr lang="de-DE" sz="1200" kern="1200" dirty="0" smtClean="0">
                <a:solidFill>
                  <a:schemeClr val="tx1"/>
                </a:solidFill>
                <a:effectLst/>
                <a:latin typeface="+mn-lt"/>
                <a:ea typeface="+mn-ea"/>
                <a:cs typeface="+mn-cs"/>
              </a:rPr>
              <a:t>über die Anwendung des EA und nachfolgend durch  „</a:t>
            </a:r>
            <a:r>
              <a:rPr lang="de-DE" sz="1200" kern="1200" dirty="0" smtClean="0">
                <a:solidFill>
                  <a:schemeClr val="tx1"/>
                </a:solidFill>
                <a:effectLst/>
                <a:latin typeface="+mn-lt"/>
                <a:ea typeface="+mn-ea"/>
                <a:cs typeface="+mn-cs"/>
              </a:rPr>
              <a:t>Gebietsschutz“ (dreidimensional!),  den Schutz </a:t>
            </a:r>
            <a:r>
              <a:rPr lang="de-DE" sz="1200" kern="1200" dirty="0" smtClean="0">
                <a:solidFill>
                  <a:schemeClr val="tx1"/>
                </a:solidFill>
                <a:effectLst/>
                <a:latin typeface="+mn-lt"/>
                <a:ea typeface="+mn-ea"/>
                <a:cs typeface="+mn-cs"/>
              </a:rPr>
              <a:t>der repräsentativen Lebensräume </a:t>
            </a:r>
            <a:r>
              <a:rPr lang="de-DE" sz="1200" kern="1200" dirty="0" smtClean="0">
                <a:solidFill>
                  <a:schemeClr val="tx1"/>
                </a:solidFill>
                <a:effectLst/>
                <a:latin typeface="+mn-lt"/>
                <a:ea typeface="+mn-ea"/>
                <a:cs typeface="+mn-cs"/>
              </a:rPr>
              <a:t>mit benthischen und pelagischen Lebenggemeinschaften, deren </a:t>
            </a:r>
            <a:r>
              <a:rPr lang="de-DE" sz="1200" b="1" kern="1200" dirty="0" smtClean="0">
                <a:solidFill>
                  <a:schemeClr val="tx1"/>
                </a:solidFill>
                <a:effectLst/>
                <a:latin typeface="+mn-lt"/>
                <a:ea typeface="+mn-ea"/>
                <a:cs typeface="+mn-cs"/>
              </a:rPr>
              <a:t>Konnektivität</a:t>
            </a:r>
            <a:r>
              <a:rPr lang="de-DE" sz="1200" kern="1200" dirty="0" smtClean="0">
                <a:solidFill>
                  <a:schemeClr val="tx1"/>
                </a:solidFill>
                <a:effectLst/>
                <a:latin typeface="+mn-lt"/>
                <a:ea typeface="+mn-ea"/>
                <a:cs typeface="+mn-cs"/>
              </a:rPr>
              <a:t> und durch das </a:t>
            </a:r>
            <a:r>
              <a:rPr lang="de-DE" sz="1200" b="1" kern="1200" dirty="0" smtClean="0">
                <a:solidFill>
                  <a:schemeClr val="tx1"/>
                </a:solidFill>
                <a:effectLst/>
                <a:latin typeface="+mn-lt"/>
                <a:ea typeface="+mn-ea"/>
                <a:cs typeface="+mn-cs"/>
              </a:rPr>
              <a:t>Verbot aller extraktiver Nutzungen in „strengen“ Schutzgebieten </a:t>
            </a:r>
            <a:r>
              <a:rPr lang="de-DE" sz="1200" kern="1200" dirty="0" smtClean="0">
                <a:solidFill>
                  <a:schemeClr val="tx1"/>
                </a:solidFill>
                <a:effectLst/>
                <a:latin typeface="+mn-lt"/>
                <a:ea typeface="+mn-ea"/>
                <a:cs typeface="+mn-cs"/>
              </a:rPr>
              <a:t>erreicht </a:t>
            </a:r>
            <a:r>
              <a:rPr lang="de-DE" sz="1200" kern="1200" dirty="0" smtClean="0">
                <a:solidFill>
                  <a:schemeClr val="tx1"/>
                </a:solidFill>
                <a:effectLst/>
                <a:latin typeface="+mn-lt"/>
                <a:ea typeface="+mn-ea"/>
                <a:cs typeface="+mn-cs"/>
              </a:rPr>
              <a:t>werden.</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10</a:t>
            </a:fld>
            <a:endParaRPr lang="de-DE"/>
          </a:p>
        </p:txBody>
      </p:sp>
    </p:spTree>
    <p:extLst>
      <p:ext uri="{BB962C8B-B14F-4D97-AF65-F5344CB8AC3E}">
        <p14:creationId xmlns:p14="http://schemas.microsoft.com/office/powerpoint/2010/main" val="373734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Mit Mitteln des Artenschutzrechts  kann </a:t>
            </a:r>
            <a:r>
              <a:rPr lang="de-DE" sz="1200" kern="1200" dirty="0" smtClean="0">
                <a:solidFill>
                  <a:schemeClr val="tx1"/>
                </a:solidFill>
                <a:effectLst/>
                <a:latin typeface="+mn-lt"/>
                <a:ea typeface="+mn-ea"/>
                <a:cs typeface="+mn-cs"/>
              </a:rPr>
              <a:t>im Ergebnis nur </a:t>
            </a:r>
            <a:r>
              <a:rPr lang="de-DE" sz="1200" kern="1200" dirty="0" smtClean="0">
                <a:solidFill>
                  <a:schemeClr val="tx1"/>
                </a:solidFill>
                <a:effectLst/>
                <a:latin typeface="+mn-lt"/>
                <a:ea typeface="+mn-ea"/>
                <a:cs typeface="+mn-cs"/>
              </a:rPr>
              <a:t>ein </a:t>
            </a:r>
            <a:r>
              <a:rPr lang="de-DE" sz="1200" kern="1200" dirty="0" smtClean="0">
                <a:solidFill>
                  <a:schemeClr val="tx1"/>
                </a:solidFill>
                <a:effectLst/>
                <a:latin typeface="+mn-lt"/>
                <a:ea typeface="+mn-ea"/>
                <a:cs typeface="+mn-cs"/>
              </a:rPr>
              <a:t>Bruchteil </a:t>
            </a:r>
            <a:r>
              <a:rPr lang="de-DE" sz="1200" kern="1200" dirty="0" smtClean="0">
                <a:solidFill>
                  <a:schemeClr val="tx1"/>
                </a:solidFill>
                <a:effectLst/>
                <a:latin typeface="+mn-lt"/>
                <a:ea typeface="+mn-ea"/>
                <a:cs typeface="+mn-cs"/>
              </a:rPr>
              <a:t>der Meereslebewesen geschützt werden, z.B. unser „größtes Raubtier“, die Kegelrobbe, wobei die Bullen bis zu 350 kg auf die Waage bringen. Aber ausgerechnet dort, wo alle Anstrengungen unternommen werden müssten, um eine vom Aussterben bedrohte Population des Schweinswals  (der zentralen Ostsee) zu erhalten, fehlt ein verbindlicher </a:t>
            </a:r>
            <a:r>
              <a:rPr lang="de-DE" sz="1200" kern="1200" dirty="0" smtClean="0">
                <a:solidFill>
                  <a:schemeClr val="tx1"/>
                </a:solidFill>
                <a:effectLst/>
                <a:latin typeface="+mn-lt"/>
                <a:ea typeface="+mn-ea"/>
                <a:cs typeface="+mn-cs"/>
              </a:rPr>
              <a:t>Artmanagementplan (Näher dazu: </a:t>
            </a:r>
            <a:r>
              <a:rPr lang="de-DE" sz="1200" i="1" kern="1200" dirty="0" smtClean="0">
                <a:solidFill>
                  <a:schemeClr val="tx1"/>
                </a:solidFill>
                <a:effectLst/>
                <a:latin typeface="+mn-lt"/>
                <a:ea typeface="+mn-ea"/>
                <a:cs typeface="+mn-cs"/>
              </a:rPr>
              <a:t>Detlef Czybulka</a:t>
            </a:r>
            <a:r>
              <a:rPr lang="de-DE" sz="1200" kern="1200" dirty="0" smtClean="0">
                <a:solidFill>
                  <a:schemeClr val="tx1"/>
                </a:solidFill>
                <a:effectLst/>
                <a:latin typeface="+mn-lt"/>
                <a:ea typeface="+mn-ea"/>
                <a:cs typeface="+mn-cs"/>
              </a:rPr>
              <a:t>, Ein Artmanagementplan für den Schweinswal in der deutschen Ostsee! in: Edmund Brandt/Ralf </a:t>
            </a:r>
            <a:r>
              <a:rPr lang="de-DE" sz="1200" kern="1200" dirty="0" err="1" smtClean="0">
                <a:solidFill>
                  <a:schemeClr val="tx1"/>
                </a:solidFill>
                <a:effectLst/>
                <a:latin typeface="+mn-lt"/>
                <a:ea typeface="+mn-ea"/>
                <a:cs typeface="+mn-cs"/>
              </a:rPr>
              <a:t>Kreikebohm</a:t>
            </a:r>
            <a:r>
              <a:rPr lang="de-DE" sz="1200" kern="1200" dirty="0" smtClean="0">
                <a:solidFill>
                  <a:schemeClr val="tx1"/>
                </a:solidFill>
                <a:effectLst/>
                <a:latin typeface="+mn-lt"/>
                <a:ea typeface="+mn-ea"/>
                <a:cs typeface="+mn-cs"/>
              </a:rPr>
              <a:t>/Jochen Schumacher (Hrsg.), Festschrift für Hans Walter Louis, Naturschutz – Rechtswissenschaft – Bewährung in der Praxis, Wissenschaftsverlag, Berlin 2021, ISBN 978-3-8305-5096-9, S. 81–104).</a:t>
            </a: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11</a:t>
            </a:fld>
            <a:endParaRPr lang="de-DE"/>
          </a:p>
        </p:txBody>
      </p:sp>
    </p:spTree>
    <p:extLst>
      <p:ext uri="{BB962C8B-B14F-4D97-AF65-F5344CB8AC3E}">
        <p14:creationId xmlns:p14="http://schemas.microsoft.com/office/powerpoint/2010/main" val="128303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Um </a:t>
            </a:r>
            <a:r>
              <a:rPr lang="de-DE" sz="1200" kern="1200" dirty="0" smtClean="0">
                <a:solidFill>
                  <a:schemeClr val="tx1"/>
                </a:solidFill>
                <a:effectLst/>
                <a:latin typeface="+mn-lt"/>
                <a:ea typeface="+mn-ea"/>
                <a:cs typeface="+mn-cs"/>
              </a:rPr>
              <a:t>Schutzanforderungen umsetzen und finanzieren zu können, müssen neben den Staaten vor allem die „</a:t>
            </a:r>
            <a:r>
              <a:rPr lang="de-DE" sz="1200" b="1" kern="1200" dirty="0" err="1" smtClean="0">
                <a:solidFill>
                  <a:schemeClr val="tx1"/>
                </a:solidFill>
                <a:effectLst/>
                <a:latin typeface="+mn-lt"/>
                <a:ea typeface="+mn-ea"/>
                <a:cs typeface="+mn-cs"/>
              </a:rPr>
              <a:t>stakeholder</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verpflichtet werden, die Nutzer der Meere („private“ Personen, Gruppen oder Organisationen), die in ihren zumeist wirtschaftlichen Interessen betroffen sind, die Fischer, Reeder, Projektentwickler und Betreiber von WEA etc. </a:t>
            </a:r>
            <a:r>
              <a:rPr lang="de-DE" sz="1200" b="1" kern="1200" dirty="0" smtClean="0">
                <a:solidFill>
                  <a:schemeClr val="tx1"/>
                </a:solidFill>
                <a:effectLst/>
                <a:latin typeface="+mn-lt"/>
                <a:ea typeface="+mn-ea"/>
                <a:cs typeface="+mn-cs"/>
              </a:rPr>
              <a:t>Diese werden unmittelbar nur über das nationale (oder Im Fall der Fischerei über das EU-) Recht erreicht. </a:t>
            </a:r>
            <a:r>
              <a:rPr lang="de-DE" sz="1200" b="0" kern="1200" dirty="0" smtClean="0">
                <a:solidFill>
                  <a:schemeClr val="tx1"/>
                </a:solidFill>
                <a:effectLst/>
                <a:latin typeface="+mn-lt"/>
                <a:ea typeface="+mn-ea"/>
                <a:cs typeface="+mn-cs"/>
              </a:rPr>
              <a:t>Die Verordnungen  in Schutzgebieten dürfen keine Ausnahmen zur Nutzung für „Stakeholder“ enthalten, einen Anspruch haben sie nicht darauf. </a:t>
            </a:r>
            <a:r>
              <a:rPr lang="de-DE" sz="1200" b="1" kern="1200" dirty="0" smtClean="0">
                <a:solidFill>
                  <a:schemeClr val="tx1"/>
                </a:solidFill>
                <a:effectLst/>
                <a:latin typeface="+mn-lt"/>
                <a:ea typeface="+mn-ea"/>
                <a:cs typeface="+mn-cs"/>
              </a:rPr>
              <a:t>Das Meer ist nicht Eigentum der „</a:t>
            </a:r>
            <a:r>
              <a:rPr lang="de-DE" sz="1200" b="1" kern="1200" dirty="0" err="1" smtClean="0">
                <a:solidFill>
                  <a:schemeClr val="tx1"/>
                </a:solidFill>
                <a:effectLst/>
                <a:latin typeface="+mn-lt"/>
                <a:ea typeface="+mn-ea"/>
                <a:cs typeface="+mn-cs"/>
              </a:rPr>
              <a:t>stakeholder</a:t>
            </a:r>
            <a:r>
              <a:rPr lang="de-DE" sz="1200" b="1"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12</a:t>
            </a:fld>
            <a:endParaRPr lang="de-DE"/>
          </a:p>
        </p:txBody>
      </p:sp>
    </p:spTree>
    <p:extLst>
      <p:ext uri="{BB962C8B-B14F-4D97-AF65-F5344CB8AC3E}">
        <p14:creationId xmlns:p14="http://schemas.microsoft.com/office/powerpoint/2010/main" val="174523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a:t>
            </a:r>
            <a:r>
              <a:rPr lang="de-DE" sz="1200" kern="1200" dirty="0" smtClean="0">
                <a:solidFill>
                  <a:schemeClr val="tx1"/>
                </a:solidFill>
                <a:effectLst/>
                <a:latin typeface="+mn-lt"/>
                <a:ea typeface="+mn-ea"/>
                <a:cs typeface="+mn-cs"/>
              </a:rPr>
              <a:t>FFH-Richtlinie der EU versteht sich als Umsetzung von Art. 8 CBD. </a:t>
            </a:r>
            <a:r>
              <a:rPr lang="de-DE" sz="1200" b="1" kern="1200" dirty="0" smtClean="0">
                <a:solidFill>
                  <a:schemeClr val="tx1"/>
                </a:solidFill>
                <a:effectLst/>
                <a:latin typeface="+mn-lt"/>
                <a:ea typeface="+mn-ea"/>
                <a:cs typeface="+mn-cs"/>
              </a:rPr>
              <a:t>Die Folie </a:t>
            </a:r>
            <a:r>
              <a:rPr lang="de-DE" sz="1200" kern="1200" dirty="0" smtClean="0">
                <a:solidFill>
                  <a:schemeClr val="tx1"/>
                </a:solidFill>
                <a:effectLst/>
                <a:latin typeface="+mn-lt"/>
                <a:ea typeface="+mn-ea"/>
                <a:cs typeface="+mn-cs"/>
              </a:rPr>
              <a:t>zeigt auch die Vogelschutzgebiete. Es gibt trotz einer Flächenausweisung von ca. 45% der Meeresgebiete als Schutzgebiete </a:t>
            </a:r>
            <a:r>
              <a:rPr lang="de-DE" sz="1200" b="1" kern="1200" dirty="0" smtClean="0">
                <a:solidFill>
                  <a:schemeClr val="tx1"/>
                </a:solidFill>
                <a:effectLst/>
                <a:latin typeface="+mn-lt"/>
                <a:ea typeface="+mn-ea"/>
                <a:cs typeface="+mn-cs"/>
              </a:rPr>
              <a:t>keine </a:t>
            </a:r>
            <a:r>
              <a:rPr lang="de-DE" sz="1200" kern="1200" dirty="0" smtClean="0">
                <a:solidFill>
                  <a:schemeClr val="tx1"/>
                </a:solidFill>
                <a:effectLst/>
                <a:latin typeface="+mn-lt"/>
                <a:ea typeface="+mn-ea"/>
                <a:cs typeface="+mn-cs"/>
              </a:rPr>
              <a:t>„streng“ geschützten </a:t>
            </a:r>
            <a:r>
              <a:rPr lang="de-DE" sz="1200" kern="1200" dirty="0" smtClean="0">
                <a:solidFill>
                  <a:schemeClr val="tx1"/>
                </a:solidFill>
                <a:effectLst/>
                <a:latin typeface="+mn-lt"/>
                <a:ea typeface="+mn-ea"/>
                <a:cs typeface="+mn-cs"/>
              </a:rPr>
              <a:t>im deutschen Meeresgebiet Gebiete </a:t>
            </a:r>
            <a:r>
              <a:rPr lang="de-DE" sz="1200" kern="1200" dirty="0" smtClean="0">
                <a:solidFill>
                  <a:schemeClr val="tx1"/>
                </a:solidFill>
                <a:effectLst/>
                <a:latin typeface="+mn-lt"/>
                <a:ea typeface="+mn-ea"/>
                <a:cs typeface="+mn-cs"/>
              </a:rPr>
              <a:t>mit einer winzigen Ausnahme im Nationalpark S-H Wattenmeer, wo immer wieder Schwarzfischer (Krabbenfischer) geortet wurden. Mit der Einrichtung solcher  „</a:t>
            </a:r>
            <a:r>
              <a:rPr lang="de-DE" sz="1200" b="1" kern="1200" dirty="0" smtClean="0">
                <a:solidFill>
                  <a:schemeClr val="tx1"/>
                </a:solidFill>
                <a:effectLst/>
                <a:latin typeface="+mn-lt"/>
                <a:ea typeface="+mn-ea"/>
                <a:cs typeface="+mn-cs"/>
              </a:rPr>
              <a:t>Paper </a:t>
            </a:r>
            <a:r>
              <a:rPr lang="de-DE" sz="1200" b="1" kern="1200" dirty="0" err="1" smtClean="0">
                <a:solidFill>
                  <a:schemeClr val="tx1"/>
                </a:solidFill>
                <a:effectLst/>
                <a:latin typeface="+mn-lt"/>
                <a:ea typeface="+mn-ea"/>
                <a:cs typeface="+mn-cs"/>
              </a:rPr>
              <a:t>parks</a:t>
            </a:r>
            <a:r>
              <a:rPr lang="de-DE" sz="1200" b="1" kern="12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 ist es nicht getan. Der Schutz in den deutschen Meeresschutzgebieten ist so schwach, dass darauf anlässlich der kürzlichen Ozeankonferenz in Nizza auch die „Süddeutschen Zeitung“ in einem Artikel mit der treffenden Überschrift „</a:t>
            </a:r>
            <a:r>
              <a:rPr lang="de-DE" sz="1200" kern="1200" dirty="0" err="1" smtClean="0">
                <a:solidFill>
                  <a:schemeClr val="tx1"/>
                </a:solidFill>
                <a:effectLst/>
                <a:latin typeface="+mn-lt"/>
                <a:ea typeface="+mn-ea"/>
                <a:cs typeface="+mn-cs"/>
              </a:rPr>
              <a:t>Lobbylos</a:t>
            </a:r>
            <a:r>
              <a:rPr lang="de-DE" sz="1200" kern="1200" dirty="0" smtClean="0">
                <a:solidFill>
                  <a:schemeClr val="tx1"/>
                </a:solidFill>
                <a:effectLst/>
                <a:latin typeface="+mn-lt"/>
                <a:ea typeface="+mn-ea"/>
                <a:cs typeface="+mn-cs"/>
              </a:rPr>
              <a:t>“ aufmerksam machte. Der Meeresnaturschutz braucht eine „Lobby“ für das Gemeinwohl (DNRT e.V.) </a:t>
            </a:r>
          </a:p>
          <a:p>
            <a:r>
              <a:rPr lang="de-DE" sz="1200" kern="1200" dirty="0" smtClean="0">
                <a:solidFill>
                  <a:schemeClr val="tx1"/>
                </a:solidFill>
                <a:effectLst/>
                <a:latin typeface="+mn-lt"/>
                <a:ea typeface="+mn-ea"/>
                <a:cs typeface="+mn-cs"/>
              </a:rPr>
              <a:t>Die Artenvielfalt (Biodiversität) würde nach einer wissenschaftlichen Untersuchung aus dem Jahr 2021 einen sehr hohen  Nutzen von ca. 90 Prozent erfahren, wenn ca. 21% der Ozeane vor menschlichen Einflüssen (bedrohenden Aktivitäten)  bewahrt würden. Dafür müssten 43 % der nationalen Gewässer (einschließlich AWZ) und 6 Prozent der Hohen See unter Schutz gestellt werden. Die Fischereierträge würden um bis zu 5,9 Millionen Tonnen steigen, wenn 28 Prozent der Meeresfläche (in erster Linie in der AWZ) unter strengen Schutz gestellt würde. </a:t>
            </a:r>
            <a:r>
              <a:rPr lang="de-DE" sz="1200" b="1" kern="1200" dirty="0" smtClean="0">
                <a:solidFill>
                  <a:schemeClr val="tx1"/>
                </a:solidFill>
                <a:effectLst/>
                <a:latin typeface="+mn-lt"/>
                <a:ea typeface="+mn-ea"/>
                <a:cs typeface="+mn-cs"/>
              </a:rPr>
              <a:t>Große (und </a:t>
            </a:r>
            <a:r>
              <a:rPr lang="de-DE" sz="1200" b="1" kern="1200" dirty="0" smtClean="0">
                <a:solidFill>
                  <a:schemeClr val="tx1"/>
                </a:solidFill>
                <a:effectLst/>
                <a:latin typeface="+mn-lt"/>
                <a:ea typeface="+mn-ea"/>
                <a:cs typeface="+mn-cs"/>
              </a:rPr>
              <a:t>möglichst </a:t>
            </a:r>
            <a:r>
              <a:rPr lang="de-DE" sz="1200" b="1" kern="1200" dirty="0" smtClean="0">
                <a:solidFill>
                  <a:schemeClr val="tx1"/>
                </a:solidFill>
                <a:effectLst/>
                <a:latin typeface="+mn-lt"/>
                <a:ea typeface="+mn-ea"/>
                <a:cs typeface="+mn-cs"/>
              </a:rPr>
              <a:t>alte) Schutzgebiete sichern auf längere Sicht höhere Fischereierträge</a:t>
            </a:r>
            <a:r>
              <a:rPr lang="de-DE" sz="1200" kern="1200" dirty="0" smtClean="0">
                <a:solidFill>
                  <a:schemeClr val="tx1"/>
                </a:solidFill>
                <a:effectLst/>
                <a:latin typeface="+mn-lt"/>
                <a:ea typeface="+mn-ea"/>
                <a:cs typeface="+mn-cs"/>
              </a:rPr>
              <a:t>.</a:t>
            </a:r>
          </a:p>
          <a:p>
            <a:r>
              <a:rPr lang="de-DE" sz="1200" kern="1200" dirty="0" smtClean="0">
                <a:solidFill>
                  <a:schemeClr val="tx1"/>
                </a:solidFill>
                <a:effectLst/>
                <a:latin typeface="+mn-lt"/>
                <a:ea typeface="+mn-ea"/>
                <a:cs typeface="+mn-cs"/>
              </a:rPr>
              <a:t>Die Einrichtung (und Überwachung) </a:t>
            </a:r>
            <a:r>
              <a:rPr lang="de-DE" sz="1200" i="1" kern="1200" dirty="0" smtClean="0">
                <a:solidFill>
                  <a:schemeClr val="tx1"/>
                </a:solidFill>
                <a:effectLst/>
                <a:latin typeface="+mn-lt"/>
                <a:ea typeface="+mn-ea"/>
                <a:cs typeface="+mn-cs"/>
              </a:rPr>
              <a:t>streng</a:t>
            </a:r>
            <a:r>
              <a:rPr lang="de-DE" sz="1200" kern="1200" dirty="0" smtClean="0">
                <a:solidFill>
                  <a:schemeClr val="tx1"/>
                </a:solidFill>
                <a:effectLst/>
                <a:latin typeface="+mn-lt"/>
                <a:ea typeface="+mn-ea"/>
                <a:cs typeface="+mn-cs"/>
              </a:rPr>
              <a:t> geschützter MPAs ist auch im Küstenmeer und den AWZ der </a:t>
            </a:r>
            <a:r>
              <a:rPr lang="de-DE" sz="1200" b="1" kern="1200" dirty="0" smtClean="0">
                <a:solidFill>
                  <a:schemeClr val="tx1"/>
                </a:solidFill>
                <a:effectLst/>
                <a:latin typeface="+mn-lt"/>
                <a:ea typeface="+mn-ea"/>
                <a:cs typeface="+mn-cs"/>
              </a:rPr>
              <a:t>EU-Mitgliedstaaten</a:t>
            </a:r>
            <a:r>
              <a:rPr lang="de-DE" sz="1200" kern="1200" dirty="0" smtClean="0">
                <a:solidFill>
                  <a:schemeClr val="tx1"/>
                </a:solidFill>
                <a:effectLst/>
                <a:latin typeface="+mn-lt"/>
                <a:ea typeface="+mn-ea"/>
                <a:cs typeface="+mn-cs"/>
              </a:rPr>
              <a:t> nicht auf einem guten Weg.  Nimmt man Fischereiverbote und den Verbot extraktiver Nutzungen als </a:t>
            </a:r>
            <a:r>
              <a:rPr lang="de-DE" sz="1200" b="1" kern="1200" dirty="0" smtClean="0">
                <a:solidFill>
                  <a:schemeClr val="tx1"/>
                </a:solidFill>
                <a:effectLst/>
                <a:latin typeface="+mn-lt"/>
                <a:ea typeface="+mn-ea"/>
                <a:cs typeface="+mn-cs"/>
              </a:rPr>
              <a:t>Maßstab für einen strengen oder vollständigen  Schutz</a:t>
            </a:r>
            <a:r>
              <a:rPr lang="de-DE" sz="1200" kern="1200" dirty="0" smtClean="0">
                <a:solidFill>
                  <a:schemeClr val="tx1"/>
                </a:solidFill>
                <a:effectLst/>
                <a:latin typeface="+mn-lt"/>
                <a:ea typeface="+mn-ea"/>
                <a:cs typeface="+mn-cs"/>
              </a:rPr>
              <a:t>, sind im </a:t>
            </a:r>
            <a:r>
              <a:rPr lang="de-DE" sz="1200" i="1" kern="1200" dirty="0" smtClean="0">
                <a:solidFill>
                  <a:schemeClr val="tx1"/>
                </a:solidFill>
                <a:effectLst/>
                <a:latin typeface="+mn-lt"/>
                <a:ea typeface="+mn-ea"/>
                <a:cs typeface="+mn-cs"/>
              </a:rPr>
              <a:t>Mittelmeer</a:t>
            </a:r>
            <a:r>
              <a:rPr lang="de-DE" sz="1200" kern="1200" dirty="0" smtClean="0">
                <a:solidFill>
                  <a:schemeClr val="tx1"/>
                </a:solidFill>
                <a:effectLst/>
                <a:latin typeface="+mn-lt"/>
                <a:ea typeface="+mn-ea"/>
                <a:cs typeface="+mn-cs"/>
              </a:rPr>
              <a:t> gerade einmal 0.23 %  der EU-Küstengewässer so geschützt. </a:t>
            </a:r>
          </a:p>
        </p:txBody>
      </p:sp>
      <p:sp>
        <p:nvSpPr>
          <p:cNvPr id="4" name="Foliennummernplatzhalter 3"/>
          <p:cNvSpPr>
            <a:spLocks noGrp="1"/>
          </p:cNvSpPr>
          <p:nvPr>
            <p:ph type="sldNum" sz="quarter" idx="10"/>
          </p:nvPr>
        </p:nvSpPr>
        <p:spPr/>
        <p:txBody>
          <a:bodyPr/>
          <a:lstStyle/>
          <a:p>
            <a:fld id="{250F7CA9-42AE-4AED-8AD6-3ABCE0F0BBBF}" type="slidenum">
              <a:rPr lang="de-DE" smtClean="0"/>
              <a:pPr/>
              <a:t>13</a:t>
            </a:fld>
            <a:endParaRPr lang="de-DE"/>
          </a:p>
        </p:txBody>
      </p:sp>
    </p:spTree>
    <p:extLst>
      <p:ext uri="{BB962C8B-B14F-4D97-AF65-F5344CB8AC3E}">
        <p14:creationId xmlns:p14="http://schemas.microsoft.com/office/powerpoint/2010/main" val="305668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 dieser Folie </a:t>
            </a:r>
            <a:r>
              <a:rPr lang="de-DE" dirty="0" smtClean="0"/>
              <a:t>sind die wichtigsten Defizite </a:t>
            </a:r>
            <a:r>
              <a:rPr lang="de-DE" dirty="0" smtClean="0"/>
              <a:t>vermerkt, </a:t>
            </a:r>
            <a:r>
              <a:rPr lang="de-DE" dirty="0" smtClean="0"/>
              <a:t>die es </a:t>
            </a:r>
            <a:r>
              <a:rPr lang="de-DE" dirty="0" smtClean="0"/>
              <a:t>zu beseitigen gilt</a:t>
            </a:r>
            <a:r>
              <a:rPr lang="de-DE" dirty="0" smtClean="0"/>
              <a:t>. </a:t>
            </a:r>
          </a:p>
          <a:p>
            <a:r>
              <a:rPr lang="de-DE" dirty="0" smtClean="0"/>
              <a:t>In vielen Fällen gibt es vorbereitete oder fertige Umsetzungsvorschläge. </a:t>
            </a:r>
            <a:r>
              <a:rPr lang="de-DE" dirty="0" smtClean="0"/>
              <a:t>In </a:t>
            </a:r>
            <a:r>
              <a:rPr lang="de-DE" dirty="0" smtClean="0"/>
              <a:t>Vorbereitung war (ist) auch der Artmanagementplan für den Schweinswal (nächste Folie). </a:t>
            </a:r>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14</a:t>
            </a:fld>
            <a:endParaRPr lang="de-DE" dirty="0"/>
          </a:p>
        </p:txBody>
      </p:sp>
    </p:spTree>
    <p:extLst>
      <p:ext uri="{BB962C8B-B14F-4D97-AF65-F5344CB8AC3E}">
        <p14:creationId xmlns:p14="http://schemas.microsoft.com/office/powerpoint/2010/main" val="3548255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unmittelbarer Nähe des </a:t>
            </a:r>
            <a:r>
              <a:rPr lang="de-DE" dirty="0" smtClean="0"/>
              <a:t>erforderlichen </a:t>
            </a:r>
            <a:r>
              <a:rPr lang="de-DE" dirty="0" err="1" smtClean="0"/>
              <a:t>Migrationskkorridors</a:t>
            </a:r>
            <a:r>
              <a:rPr lang="de-DE" dirty="0" smtClean="0"/>
              <a:t> des Schweinswals der Ostsee liegt </a:t>
            </a:r>
            <a:r>
              <a:rPr lang="de-DE" dirty="0" smtClean="0"/>
              <a:t>der NP Vorpommersche </a:t>
            </a:r>
            <a:r>
              <a:rPr lang="de-DE" dirty="0" smtClean="0"/>
              <a:t>Boddenlandschaft. Der Schweinswal eignet sich als „</a:t>
            </a:r>
            <a:r>
              <a:rPr lang="de-DE" dirty="0" err="1" smtClean="0"/>
              <a:t>Flagship</a:t>
            </a:r>
            <a:r>
              <a:rPr lang="de-DE" dirty="0" smtClean="0"/>
              <a:t> </a:t>
            </a:r>
            <a:r>
              <a:rPr lang="de-DE" dirty="0" err="1" smtClean="0"/>
              <a:t>species</a:t>
            </a:r>
            <a:r>
              <a:rPr lang="de-DE" dirty="0" smtClean="0"/>
              <a:t>.</a:t>
            </a:r>
            <a:endParaRPr lang="de-DE" dirty="0"/>
          </a:p>
        </p:txBody>
      </p:sp>
      <p:sp>
        <p:nvSpPr>
          <p:cNvPr id="4" name="Foliennummernplatzhalter 3"/>
          <p:cNvSpPr>
            <a:spLocks noGrp="1"/>
          </p:cNvSpPr>
          <p:nvPr>
            <p:ph type="sldNum" sz="quarter" idx="5"/>
          </p:nvPr>
        </p:nvSpPr>
        <p:spPr/>
        <p:txBody>
          <a:bodyPr/>
          <a:lstStyle/>
          <a:p>
            <a:fld id="{250F7CA9-42AE-4AED-8AD6-3ABCE0F0BBBF}" type="slidenum">
              <a:rPr lang="de-DE" smtClean="0"/>
              <a:pPr/>
              <a:t>15</a:t>
            </a:fld>
            <a:endParaRPr lang="de-DE" dirty="0"/>
          </a:p>
        </p:txBody>
      </p:sp>
    </p:spTree>
    <p:extLst>
      <p:ext uri="{BB962C8B-B14F-4D97-AF65-F5344CB8AC3E}">
        <p14:creationId xmlns:p14="http://schemas.microsoft.com/office/powerpoint/2010/main" val="85376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Der </a:t>
            </a:r>
            <a:r>
              <a:rPr lang="de-DE" sz="1200" kern="1200" dirty="0" smtClean="0">
                <a:solidFill>
                  <a:schemeClr val="tx1"/>
                </a:solidFill>
                <a:effectLst/>
                <a:latin typeface="+mn-lt"/>
                <a:ea typeface="+mn-ea"/>
                <a:cs typeface="+mn-cs"/>
              </a:rPr>
              <a:t>Nationalpark Vorpommersche </a:t>
            </a:r>
            <a:r>
              <a:rPr lang="de-DE" sz="1200" kern="1200" dirty="0" smtClean="0">
                <a:solidFill>
                  <a:schemeClr val="tx1"/>
                </a:solidFill>
                <a:effectLst/>
                <a:latin typeface="+mn-lt"/>
                <a:ea typeface="+mn-ea"/>
                <a:cs typeface="+mn-cs"/>
              </a:rPr>
              <a:t>Boddenlandschaft ist </a:t>
            </a:r>
            <a:r>
              <a:rPr lang="de-DE" sz="1200" b="1" kern="1200" dirty="0" smtClean="0">
                <a:solidFill>
                  <a:schemeClr val="tx1"/>
                </a:solidFill>
                <a:effectLst/>
                <a:latin typeface="+mn-lt"/>
                <a:ea typeface="+mn-ea"/>
                <a:cs typeface="+mn-cs"/>
              </a:rPr>
              <a:t>Touristenmagnet </a:t>
            </a:r>
            <a:r>
              <a:rPr lang="de-DE" sz="1200" kern="1200" dirty="0" smtClean="0">
                <a:solidFill>
                  <a:schemeClr val="tx1"/>
                </a:solidFill>
                <a:effectLst/>
                <a:latin typeface="+mn-lt"/>
                <a:ea typeface="+mn-ea"/>
                <a:cs typeface="+mn-cs"/>
              </a:rPr>
              <a:t>u.a. wg. Kranichzug und Hirschbrunft  im Herbst, der natürlichen Küsten- und Dünenbildung. Er umfasst auch schon gegenwärtig einen marinen Anteil, seerechtlich in den Inneren Gewässern, also mit allen Kompetenzen des Küstenstaates, hier des Landes M-V, für einen strengen Schutz.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16</a:t>
            </a:fld>
            <a:endParaRPr lang="de-DE" dirty="0"/>
          </a:p>
        </p:txBody>
      </p:sp>
    </p:spTree>
    <p:extLst>
      <p:ext uri="{BB962C8B-B14F-4D97-AF65-F5344CB8AC3E}">
        <p14:creationId xmlns:p14="http://schemas.microsoft.com/office/powerpoint/2010/main" val="403483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Desiderat:</a:t>
            </a:r>
            <a:r>
              <a:rPr lang="de-DE" sz="1200" kern="1200" dirty="0" smtClean="0">
                <a:solidFill>
                  <a:schemeClr val="tx1"/>
                </a:solidFill>
                <a:effectLst/>
                <a:latin typeface="+mn-lt"/>
                <a:ea typeface="+mn-ea"/>
                <a:cs typeface="+mn-cs"/>
              </a:rPr>
              <a:t> Beispiel auf Länderebene</a:t>
            </a:r>
            <a:r>
              <a:rPr lang="de-DE" sz="1200" b="1" kern="1200" dirty="0" smtClean="0">
                <a:solidFill>
                  <a:schemeClr val="tx1"/>
                </a:solidFill>
                <a:effectLst/>
                <a:latin typeface="+mn-lt"/>
                <a:ea typeface="+mn-ea"/>
                <a:cs typeface="+mn-cs"/>
              </a:rPr>
              <a:t>: Erweiterung der Kernzonen des Nationalparks Vorpommersche Boddenlandschaft (Land M-V)</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Erweiterung der Kernzonen durch </a:t>
            </a:r>
            <a:r>
              <a:rPr lang="de-DE" sz="1200" b="1" kern="1200" dirty="0" smtClean="0">
                <a:solidFill>
                  <a:schemeClr val="tx1"/>
                </a:solidFill>
                <a:effectLst/>
                <a:latin typeface="+mn-lt"/>
                <a:ea typeface="+mn-ea"/>
                <a:cs typeface="+mn-cs"/>
              </a:rPr>
              <a:t>Erhöhung des  Anteils mariner Kernzonen</a:t>
            </a:r>
            <a:r>
              <a:rPr lang="de-DE" sz="1200" kern="1200" dirty="0" smtClean="0">
                <a:solidFill>
                  <a:schemeClr val="tx1"/>
                </a:solidFill>
                <a:effectLst/>
                <a:latin typeface="+mn-lt"/>
                <a:ea typeface="+mn-ea"/>
                <a:cs typeface="+mn-cs"/>
              </a:rPr>
              <a:t>.  Nach den Kriterien der IUCN erfüllt der Nationalpark nicht den erforderlichen Mindestanteil (50%) von  Kernzonen. Eine entsprechende sinnvolle Erhöhung wurde </a:t>
            </a:r>
            <a:r>
              <a:rPr lang="de-DE" sz="1200" kern="1200" dirty="0" err="1" smtClean="0">
                <a:solidFill>
                  <a:schemeClr val="tx1"/>
                </a:solidFill>
                <a:effectLst/>
                <a:latin typeface="+mn-lt"/>
                <a:ea typeface="+mn-ea"/>
                <a:cs typeface="+mn-cs"/>
              </a:rPr>
              <a:t>gutachterlicherseits</a:t>
            </a:r>
            <a:r>
              <a:rPr lang="de-DE" sz="1200" kern="1200" dirty="0" smtClean="0">
                <a:solidFill>
                  <a:schemeClr val="tx1"/>
                </a:solidFill>
                <a:effectLst/>
                <a:latin typeface="+mn-lt"/>
                <a:ea typeface="+mn-ea"/>
                <a:cs typeface="+mn-cs"/>
              </a:rPr>
              <a:t> in Abstimmung mit der Nationalparkverwaltung vorgeschlagen, aber offenbar (seit 8 Jahren) nicht umgesetzt. Es sind äußerst wertvolle LRT, z.T. sogar prioritär. (Lagunen). Die Einstellung der ohnehin aufzugebenden Fischerei und Schaffung eines großen Schutzgebiets bietet alle Chancen zur Wiederauffüllung.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Vision</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Projekt</a:t>
            </a:r>
            <a:r>
              <a:rPr lang="de-DE" sz="1200" b="1" kern="1200" dirty="0" smtClean="0">
                <a:solidFill>
                  <a:schemeClr val="tx1"/>
                </a:solidFill>
                <a:effectLst/>
                <a:latin typeface="+mn-lt"/>
                <a:ea typeface="+mn-ea"/>
                <a:cs typeface="+mn-cs"/>
              </a:rPr>
              <a:t>: als Erweiterung </a:t>
            </a:r>
            <a:r>
              <a:rPr lang="de-DE" sz="1200" b="0" kern="1200" dirty="0" smtClean="0">
                <a:solidFill>
                  <a:schemeClr val="tx1"/>
                </a:solidFill>
                <a:effectLst/>
                <a:latin typeface="+mn-lt"/>
                <a:ea typeface="+mn-ea"/>
                <a:cs typeface="+mn-cs"/>
              </a:rPr>
              <a:t>könnte ein übergreifender </a:t>
            </a:r>
            <a:r>
              <a:rPr lang="de-DE" sz="1200" b="1" kern="1200" dirty="0" smtClean="0">
                <a:solidFill>
                  <a:schemeClr val="tx1"/>
                </a:solidFill>
                <a:effectLst/>
                <a:latin typeface="+mn-lt"/>
                <a:ea typeface="+mn-ea"/>
                <a:cs typeface="+mn-cs"/>
              </a:rPr>
              <a:t>Nationalpark Ostsee</a:t>
            </a:r>
            <a:r>
              <a:rPr lang="de-DE" sz="1200" kern="1200" dirty="0" smtClean="0">
                <a:solidFill>
                  <a:schemeClr val="tx1"/>
                </a:solidFill>
                <a:effectLst/>
                <a:latin typeface="+mn-lt"/>
                <a:ea typeface="+mn-ea"/>
                <a:cs typeface="+mn-cs"/>
              </a:rPr>
              <a:t> entstehen, der eine Kooperation des Bundes mit dem Land M-V erforderte. Es  wäre ein </a:t>
            </a:r>
            <a:r>
              <a:rPr lang="de-DE" sz="1200" kern="1200" dirty="0" smtClean="0">
                <a:solidFill>
                  <a:schemeClr val="tx1"/>
                </a:solidFill>
                <a:effectLst/>
                <a:latin typeface="+mn-lt"/>
                <a:ea typeface="+mn-ea"/>
                <a:cs typeface="+mn-cs"/>
              </a:rPr>
              <a:t>Vorzeigeprojekt; </a:t>
            </a:r>
            <a:r>
              <a:rPr lang="de-DE" sz="1200" kern="1200" dirty="0" smtClean="0">
                <a:solidFill>
                  <a:schemeClr val="tx1"/>
                </a:solidFill>
                <a:effectLst/>
                <a:latin typeface="+mn-lt"/>
                <a:ea typeface="+mn-ea"/>
                <a:cs typeface="+mn-cs"/>
              </a:rPr>
              <a:t>zugleich könnten „strenger Schutz“, [Fischereiverbote] und Wiederauffüllungsgebiete (im Gebiet der WEA) in absehbarer Zeit dann sogar wieder die kleine Küstenfischerei in </a:t>
            </a:r>
            <a:r>
              <a:rPr lang="de-DE" sz="1200" kern="1200" dirty="0" smtClean="0">
                <a:solidFill>
                  <a:schemeClr val="tx1"/>
                </a:solidFill>
                <a:effectLst/>
                <a:latin typeface="+mn-lt"/>
                <a:ea typeface="+mn-ea"/>
                <a:cs typeface="+mn-cs"/>
              </a:rPr>
              <a:t>M-V </a:t>
            </a:r>
            <a:r>
              <a:rPr lang="de-DE" sz="1200" kern="1200" dirty="0" smtClean="0">
                <a:solidFill>
                  <a:schemeClr val="tx1"/>
                </a:solidFill>
                <a:effectLst/>
                <a:latin typeface="+mn-lt"/>
                <a:ea typeface="+mn-ea"/>
                <a:cs typeface="+mn-cs"/>
              </a:rPr>
              <a:t>ermöglichen, die derzeit völlig darniederliegt. Die Konnektivität wäre noch zu prüfen (Ecosystem </a:t>
            </a:r>
            <a:r>
              <a:rPr lang="de-DE" sz="1200" kern="1200" dirty="0" err="1" smtClean="0">
                <a:solidFill>
                  <a:schemeClr val="tx1"/>
                </a:solidFill>
                <a:effectLst/>
                <a:latin typeface="+mn-lt"/>
                <a:ea typeface="+mn-ea"/>
                <a:cs typeface="+mn-cs"/>
              </a:rPr>
              <a:t>cells</a:t>
            </a:r>
            <a:r>
              <a:rPr lang="de-DE" sz="1200" kern="1200" dirty="0" smtClean="0">
                <a:solidFill>
                  <a:schemeClr val="tx1"/>
                </a:solidFill>
                <a:effectLst/>
                <a:latin typeface="+mn-lt"/>
                <a:ea typeface="+mn-ea"/>
                <a:cs typeface="+mn-cs"/>
              </a:rPr>
              <a:t>) und evtl. noch zu verbessern, aber gute Voraussetzungen, weil die bereits bestehenden Schutzgebiete des Bundes in unmittelbarer Nähe liegen. Für weitere WEA ist (ohnehin) in dem kleinen deutschen Ostsee-Anteil  kein Platz mehr.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effectLst/>
                <a:latin typeface="+mn-lt"/>
                <a:ea typeface="+mn-ea"/>
                <a:cs typeface="+mn-cs"/>
              </a:rPr>
              <a:t>Erläuterung</a:t>
            </a:r>
            <a:r>
              <a:rPr lang="de-DE" sz="1200" kern="1200" dirty="0" smtClean="0">
                <a:solidFill>
                  <a:schemeClr val="tx1"/>
                </a:solidFill>
                <a:effectLst/>
                <a:latin typeface="+mn-lt"/>
                <a:ea typeface="+mn-ea"/>
                <a:cs typeface="+mn-cs"/>
              </a:rPr>
              <a:t>: Bestehende FFH-Gebiete sind blau dargestellt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17</a:t>
            </a:fld>
            <a:endParaRPr lang="de-DE" dirty="0"/>
          </a:p>
        </p:txBody>
      </p:sp>
    </p:spTree>
    <p:extLst>
      <p:ext uri="{BB962C8B-B14F-4D97-AF65-F5344CB8AC3E}">
        <p14:creationId xmlns:p14="http://schemas.microsoft.com/office/powerpoint/2010/main" val="291356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Wir </a:t>
            </a:r>
            <a:r>
              <a:rPr lang="de-DE" sz="1400" dirty="0" smtClean="0"/>
              <a:t>waren </a:t>
            </a:r>
            <a:r>
              <a:rPr lang="de-DE" sz="1400" dirty="0" smtClean="0"/>
              <a:t>als Warnemünder bzw. Deutscher Naturschutzrechtstag unserer </a:t>
            </a:r>
            <a:r>
              <a:rPr lang="de-DE" sz="1400" dirty="0" smtClean="0"/>
              <a:t>Zeit wohl voraus. Schon auf </a:t>
            </a:r>
            <a:r>
              <a:rPr lang="de-DE" sz="1200" kern="1200" dirty="0" smtClean="0">
                <a:solidFill>
                  <a:schemeClr val="tx1"/>
                </a:solidFill>
                <a:effectLst/>
                <a:latin typeface="+mn-lt"/>
                <a:ea typeface="+mn-ea"/>
                <a:cs typeface="+mn-cs"/>
              </a:rPr>
              <a:t>dem </a:t>
            </a:r>
            <a:r>
              <a:rPr lang="de-DE" sz="1200" b="1" kern="1200" dirty="0" smtClean="0">
                <a:solidFill>
                  <a:schemeClr val="tx1"/>
                </a:solidFill>
                <a:effectLst/>
                <a:latin typeface="+mn-lt"/>
                <a:ea typeface="+mn-ea"/>
                <a:cs typeface="+mn-cs"/>
              </a:rPr>
              <a:t>Ersten</a:t>
            </a:r>
            <a:r>
              <a:rPr lang="de-DE" sz="1200" kern="1200" dirty="0" smtClean="0">
                <a:solidFill>
                  <a:schemeClr val="tx1"/>
                </a:solidFill>
                <a:effectLst/>
                <a:latin typeface="+mn-lt"/>
                <a:ea typeface="+mn-ea"/>
                <a:cs typeface="+mn-cs"/>
              </a:rPr>
              <a:t> Warnemünder Naturschutzrechtstag im November 1995 habe ich über </a:t>
            </a:r>
            <a:r>
              <a:rPr lang="de-DE" sz="1200" i="1" kern="1200" dirty="0" smtClean="0">
                <a:solidFill>
                  <a:schemeClr val="tx1"/>
                </a:solidFill>
                <a:effectLst/>
                <a:latin typeface="+mn-lt"/>
                <a:ea typeface="+mn-ea"/>
                <a:cs typeface="+mn-cs"/>
              </a:rPr>
              <a:t>„Rechtspflichten</a:t>
            </a:r>
            <a:r>
              <a:rPr lang="de-DE" sz="1200" kern="1200" dirty="0" smtClean="0">
                <a:solidFill>
                  <a:schemeClr val="tx1"/>
                </a:solidFill>
                <a:effectLst/>
                <a:latin typeface="+mn-lt"/>
                <a:ea typeface="+mn-ea"/>
                <a:cs typeface="+mn-cs"/>
              </a:rPr>
              <a:t>  des Bundes und der Länder zur Ausweisung und Beibehaltung von </a:t>
            </a:r>
            <a:r>
              <a:rPr lang="de-DE" sz="1200" b="1" kern="1200" dirty="0" smtClean="0">
                <a:solidFill>
                  <a:schemeClr val="tx1"/>
                </a:solidFill>
                <a:effectLst/>
                <a:latin typeface="+mn-lt"/>
                <a:ea typeface="+mn-ea"/>
                <a:cs typeface="+mn-cs"/>
              </a:rPr>
              <a:t>Schutzgebieten und Biotopen</a:t>
            </a:r>
            <a:r>
              <a:rPr lang="de-DE" sz="1200" kern="1200" dirty="0" smtClean="0">
                <a:solidFill>
                  <a:schemeClr val="tx1"/>
                </a:solidFill>
                <a:effectLst/>
                <a:latin typeface="+mn-lt"/>
                <a:ea typeface="+mn-ea"/>
                <a:cs typeface="+mn-cs"/>
              </a:rPr>
              <a:t>“ gesprochen und damit zunächst eine </a:t>
            </a:r>
            <a:r>
              <a:rPr lang="de-DE" sz="1200" b="1" kern="1200" dirty="0" smtClean="0">
                <a:solidFill>
                  <a:schemeClr val="tx1"/>
                </a:solidFill>
                <a:effectLst/>
                <a:latin typeface="+mn-lt"/>
                <a:ea typeface="+mn-ea"/>
                <a:cs typeface="+mn-cs"/>
              </a:rPr>
              <a:t>starke Abwehrreaktion</a:t>
            </a:r>
            <a:r>
              <a:rPr lang="de-DE" sz="1200" kern="1200" dirty="0" smtClean="0">
                <a:solidFill>
                  <a:schemeClr val="tx1"/>
                </a:solidFill>
                <a:effectLst/>
                <a:latin typeface="+mn-lt"/>
                <a:ea typeface="+mn-ea"/>
                <a:cs typeface="+mn-cs"/>
              </a:rPr>
              <a:t> ausgelöst. Dass die Einrichtung von Schutzgebieten verpflichtend sein könne, war dem deutschen Verwaltungsrechtsdenken fremd. Das wurde als eine in das „freie“ Ermessen des Staates gestellte „Luxusaufgabe“ gesehen. Der Schock</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war groß, als der </a:t>
            </a:r>
            <a:r>
              <a:rPr lang="de-DE" sz="1200" b="1" kern="1200" dirty="0" smtClean="0">
                <a:solidFill>
                  <a:schemeClr val="tx1"/>
                </a:solidFill>
                <a:effectLst/>
                <a:latin typeface="+mn-lt"/>
                <a:ea typeface="+mn-ea"/>
                <a:cs typeface="+mn-cs"/>
              </a:rPr>
              <a:t>zwingende Verpflichtungscharakter</a:t>
            </a:r>
            <a:r>
              <a:rPr lang="de-DE" sz="1200" kern="1200" dirty="0" smtClean="0">
                <a:solidFill>
                  <a:schemeClr val="tx1"/>
                </a:solidFill>
                <a:effectLst/>
                <a:latin typeface="+mn-lt"/>
                <a:ea typeface="+mn-ea"/>
                <a:cs typeface="+mn-cs"/>
              </a:rPr>
              <a:t> der FFH-Richtlinie zu Lande und später auch zur See klar wurde und durch die Rechtsprechung des EuGH („</a:t>
            </a:r>
            <a:r>
              <a:rPr lang="de-DE" sz="1200" kern="1200" dirty="0" err="1" smtClean="0">
                <a:solidFill>
                  <a:schemeClr val="tx1"/>
                </a:solidFill>
                <a:effectLst/>
                <a:latin typeface="+mn-lt"/>
                <a:ea typeface="+mn-ea"/>
                <a:cs typeface="+mn-cs"/>
              </a:rPr>
              <a:t>Dragaggi</a:t>
            </a:r>
            <a:r>
              <a:rPr lang="de-DE" sz="1200" kern="1200" dirty="0" smtClean="0">
                <a:solidFill>
                  <a:schemeClr val="tx1"/>
                </a:solidFill>
                <a:effectLst/>
                <a:latin typeface="+mn-lt"/>
                <a:ea typeface="+mn-ea"/>
                <a:cs typeface="+mn-cs"/>
              </a:rPr>
              <a:t>“ Urteil vom 13.1.2005, Herzmuschelfischerei) abgesichert wurde. </a:t>
            </a:r>
          </a:p>
          <a:p>
            <a:r>
              <a:rPr lang="de-DE" sz="1200" kern="1200" dirty="0" smtClean="0">
                <a:solidFill>
                  <a:schemeClr val="tx1"/>
                </a:solidFill>
                <a:effectLst/>
                <a:latin typeface="+mn-lt"/>
                <a:ea typeface="+mn-ea"/>
                <a:cs typeface="+mn-cs"/>
              </a:rPr>
              <a:t>Auf ähnliche Ablehnung könnte vielleicht mein heutigen Plädoyer für einen </a:t>
            </a:r>
            <a:r>
              <a:rPr lang="de-DE" sz="1200" b="1" kern="1200" dirty="0" smtClean="0">
                <a:solidFill>
                  <a:schemeClr val="tx1"/>
                </a:solidFill>
                <a:effectLst/>
                <a:latin typeface="+mn-lt"/>
                <a:ea typeface="+mn-ea"/>
                <a:cs typeface="+mn-cs"/>
              </a:rPr>
              <a:t>strengen</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und ökosystemaren Meeresnaturschutz </a:t>
            </a:r>
            <a:r>
              <a:rPr lang="de-DE" sz="1200" kern="1200" dirty="0" smtClean="0">
                <a:solidFill>
                  <a:schemeClr val="tx1"/>
                </a:solidFill>
                <a:effectLst/>
                <a:latin typeface="+mn-lt"/>
                <a:ea typeface="+mn-ea"/>
                <a:cs typeface="+mn-cs"/>
              </a:rPr>
              <a:t>auch in „unseren“ Meeren </a:t>
            </a:r>
            <a:r>
              <a:rPr lang="de-DE" sz="1200" kern="1200" dirty="0" smtClean="0">
                <a:solidFill>
                  <a:schemeClr val="tx1"/>
                </a:solidFill>
                <a:effectLst/>
                <a:latin typeface="+mn-lt"/>
                <a:ea typeface="+mn-ea"/>
                <a:cs typeface="+mn-cs"/>
              </a:rPr>
              <a:t>in den dafür geeigneten Gebieten stoßen</a:t>
            </a:r>
            <a:r>
              <a:rPr lang="de-DE" sz="1200" kern="1200" dirty="0" smtClean="0">
                <a:solidFill>
                  <a:schemeClr val="tx1"/>
                </a:solidFill>
                <a:effectLst/>
                <a:latin typeface="+mn-lt"/>
                <a:ea typeface="+mn-ea"/>
                <a:cs typeface="+mn-cs"/>
              </a:rPr>
              <a:t>. Nach meiner Auffassung ist es aber höchste Zeit, die Meere endlich so zu schützen, dass sie das Leben auf unserem Wasserplaneten, den wir merkwürdiger Weise „Erde“ nennen,  erhalten können. </a:t>
            </a:r>
          </a:p>
          <a:p>
            <a:r>
              <a:rPr lang="de-DE" sz="1200" kern="1200" dirty="0" smtClean="0">
                <a:solidFill>
                  <a:schemeClr val="tx1"/>
                </a:solidFill>
                <a:effectLst/>
                <a:latin typeface="+mn-lt"/>
                <a:ea typeface="+mn-ea"/>
                <a:cs typeface="+mn-cs"/>
              </a:rPr>
              <a:t>Ich möchte die Gelegenheit nutzen, zu danken: </a:t>
            </a:r>
            <a:r>
              <a:rPr lang="de-DE" sz="1200" kern="1200" dirty="0" smtClean="0">
                <a:solidFill>
                  <a:schemeClr val="tx1"/>
                </a:solidFill>
                <a:effectLst/>
                <a:latin typeface="+mn-lt"/>
                <a:ea typeface="+mn-ea"/>
                <a:cs typeface="+mn-cs"/>
              </a:rPr>
              <a:t>zunächst meinen </a:t>
            </a:r>
            <a:r>
              <a:rPr lang="de-DE" sz="1200" kern="1200" dirty="0" smtClean="0">
                <a:solidFill>
                  <a:schemeClr val="tx1"/>
                </a:solidFill>
                <a:effectLst/>
                <a:latin typeface="+mn-lt"/>
                <a:ea typeface="+mn-ea"/>
                <a:cs typeface="+mn-cs"/>
              </a:rPr>
              <a:t>ehemaligen </a:t>
            </a:r>
            <a:r>
              <a:rPr lang="de-DE" sz="1200" b="1" kern="1200" dirty="0" smtClean="0">
                <a:solidFill>
                  <a:schemeClr val="tx1"/>
                </a:solidFill>
                <a:effectLst/>
                <a:latin typeface="+mn-lt"/>
                <a:ea typeface="+mn-ea"/>
                <a:cs typeface="+mn-cs"/>
              </a:rPr>
              <a:t>Mitarbeitern</a:t>
            </a:r>
            <a:r>
              <a:rPr lang="de-DE" sz="1200" kern="1200" dirty="0" smtClean="0">
                <a:solidFill>
                  <a:schemeClr val="tx1"/>
                </a:solidFill>
                <a:effectLst/>
                <a:latin typeface="+mn-lt"/>
                <a:ea typeface="+mn-ea"/>
                <a:cs typeface="+mn-cs"/>
              </a:rPr>
              <a:t> und </a:t>
            </a:r>
            <a:r>
              <a:rPr lang="de-DE" sz="1200" b="1" kern="1200" dirty="0" smtClean="0">
                <a:solidFill>
                  <a:schemeClr val="tx1"/>
                </a:solidFill>
                <a:effectLst/>
                <a:latin typeface="+mn-lt"/>
                <a:ea typeface="+mn-ea"/>
                <a:cs typeface="+mn-cs"/>
              </a:rPr>
              <a:t>Doktorandinnen</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 heute hier teilweise anwesend sind und die halfen, das Meeresnaturschutzrecht  in Deutschland zu etablieren, einem Land, das mit dem Rücken zum Meer steht, aber in hohem Maße </a:t>
            </a:r>
            <a:r>
              <a:rPr lang="de-DE" sz="1200" kern="1200" dirty="0" smtClean="0">
                <a:solidFill>
                  <a:schemeClr val="tx1"/>
                </a:solidFill>
                <a:effectLst/>
                <a:latin typeface="+mn-lt"/>
                <a:ea typeface="+mn-ea"/>
                <a:cs typeface="+mn-cs"/>
              </a:rPr>
              <a:t>von ihm profitiert</a:t>
            </a:r>
            <a:r>
              <a:rPr lang="de-DE" sz="1200" kern="1200" dirty="0" smtClean="0">
                <a:solidFill>
                  <a:schemeClr val="tx1"/>
                </a:solidFill>
                <a:effectLst/>
                <a:latin typeface="+mn-lt"/>
                <a:ea typeface="+mn-ea"/>
                <a:cs typeface="+mn-cs"/>
              </a:rPr>
              <a:t>. Den Mitstreitern aus dem </a:t>
            </a:r>
            <a:r>
              <a:rPr lang="de-DE" sz="1200" b="1" kern="1200" dirty="0" smtClean="0">
                <a:solidFill>
                  <a:schemeClr val="tx1"/>
                </a:solidFill>
                <a:effectLst/>
                <a:latin typeface="+mn-lt"/>
                <a:ea typeface="+mn-ea"/>
                <a:cs typeface="+mn-cs"/>
              </a:rPr>
              <a:t>Verein</a:t>
            </a:r>
            <a:r>
              <a:rPr lang="de-DE" sz="1200" kern="1200" dirty="0" smtClean="0">
                <a:solidFill>
                  <a:schemeClr val="tx1"/>
                </a:solidFill>
                <a:effectLst/>
                <a:latin typeface="+mn-lt"/>
                <a:ea typeface="+mn-ea"/>
                <a:cs typeface="+mn-cs"/>
              </a:rPr>
              <a:t>  DNRT e.V., der nun unter dem Vorsitz von </a:t>
            </a:r>
            <a:r>
              <a:rPr lang="de-DE" sz="1200" kern="1200" dirty="0" smtClean="0">
                <a:solidFill>
                  <a:schemeClr val="tx1"/>
                </a:solidFill>
                <a:effectLst/>
                <a:latin typeface="+mn-lt"/>
                <a:ea typeface="+mn-ea"/>
                <a:cs typeface="+mn-cs"/>
              </a:rPr>
              <a:t>Professor Köck </a:t>
            </a:r>
            <a:r>
              <a:rPr lang="de-DE" sz="1200" kern="1200" dirty="0" smtClean="0">
                <a:solidFill>
                  <a:schemeClr val="tx1"/>
                </a:solidFill>
                <a:effectLst/>
                <a:latin typeface="+mn-lt"/>
                <a:ea typeface="+mn-ea"/>
                <a:cs typeface="+mn-cs"/>
              </a:rPr>
              <a:t>einer neuen Ära entgegengeht, sei ebenfalls herzlich gedankt. </a:t>
            </a:r>
            <a:r>
              <a:rPr lang="de-DE" sz="1200" b="1" kern="1200" dirty="0" smtClean="0">
                <a:solidFill>
                  <a:schemeClr val="tx1"/>
                </a:solidFill>
                <a:effectLst/>
                <a:latin typeface="+mn-lt"/>
                <a:ea typeface="+mn-ea"/>
                <a:cs typeface="+mn-cs"/>
              </a:rPr>
              <a:t>Ihnen allen jetzt eine spannende und ertragreiche Tagung.</a:t>
            </a:r>
          </a:p>
          <a:p>
            <a:endParaRPr lang="de-DE" sz="1200" b="1"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18</a:t>
            </a:fld>
            <a:endParaRPr lang="de-DE" dirty="0"/>
          </a:p>
        </p:txBody>
      </p:sp>
    </p:spTree>
    <p:extLst>
      <p:ext uri="{BB962C8B-B14F-4D97-AF65-F5344CB8AC3E}">
        <p14:creationId xmlns:p14="http://schemas.microsoft.com/office/powerpoint/2010/main" val="156253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kern="1200" dirty="0" smtClean="0">
                <a:solidFill>
                  <a:schemeClr val="tx1"/>
                </a:solidFill>
                <a:effectLst/>
                <a:latin typeface="+mn-lt"/>
                <a:ea typeface="+mn-ea"/>
                <a:cs typeface="+mn-cs"/>
              </a:rPr>
              <a:t>Ich erlaube mir deshalb den Hinweis auf </a:t>
            </a:r>
            <a:r>
              <a:rPr lang="de-DE" sz="1400" b="1" kern="1200" dirty="0" smtClean="0">
                <a:solidFill>
                  <a:schemeClr val="tx1"/>
                </a:solidFill>
                <a:effectLst/>
                <a:latin typeface="+mn-lt"/>
                <a:ea typeface="+mn-ea"/>
                <a:cs typeface="+mn-cs"/>
              </a:rPr>
              <a:t>mein populärwissenschaftliche Buch</a:t>
            </a:r>
            <a:r>
              <a:rPr lang="de-DE" sz="1400" kern="1200" dirty="0" smtClean="0">
                <a:solidFill>
                  <a:schemeClr val="tx1"/>
                </a:solidFill>
                <a:effectLst/>
                <a:latin typeface="+mn-lt"/>
                <a:ea typeface="+mn-ea"/>
                <a:cs typeface="+mn-cs"/>
              </a:rPr>
              <a:t> „Der Schutz unserer Meere“, welches auch diese Brennpunkte des Meeresschutzes behandelt. </a:t>
            </a:r>
            <a:r>
              <a:rPr lang="de-DE" sz="1400" b="1" kern="1200" dirty="0" smtClean="0">
                <a:solidFill>
                  <a:schemeClr val="tx1"/>
                </a:solidFill>
                <a:effectLst/>
                <a:latin typeface="+mn-lt"/>
                <a:ea typeface="+mn-ea"/>
                <a:cs typeface="+mn-cs"/>
              </a:rPr>
              <a:t>Für Juristen</a:t>
            </a:r>
            <a:r>
              <a:rPr lang="de-DE" sz="1400" kern="1200" dirty="0" smtClean="0">
                <a:solidFill>
                  <a:schemeClr val="tx1"/>
                </a:solidFill>
                <a:effectLst/>
                <a:latin typeface="+mn-lt"/>
                <a:ea typeface="+mn-ea"/>
                <a:cs typeface="+mn-cs"/>
              </a:rPr>
              <a:t>: Eine umfassende Kommentierung des  Kapitels 6 des BNatSchG „Meeresnaturschutz“ einschließlich wesentlicher Aspekte des Meeresumweltvölkerrechts finden Sie von mir auf 130 Seiten im Standardkommentar von Schumacher/Fischer-Hüftle.</a:t>
            </a:r>
          </a:p>
          <a:p>
            <a:endParaRPr lang="de-DE" sz="1400"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2</a:t>
            </a:fld>
            <a:endParaRPr lang="de-DE"/>
          </a:p>
        </p:txBody>
      </p:sp>
    </p:spTree>
    <p:extLst>
      <p:ext uri="{BB962C8B-B14F-4D97-AF65-F5344CB8AC3E}">
        <p14:creationId xmlns:p14="http://schemas.microsoft.com/office/powerpoint/2010/main" val="95803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Die Übersicht zeigt Ihnen, was ich schlaglichtartig behandele. Ich verwende schon seit Jahrzehnten den Begriff „Kaskadensystem“ statt des üblichen Begriffs „Mehrebenensystem“, weil ich damit zum Ausdruck bringen kann, dass auf dem Weg von „oben“ nach „unten“ nicht nur Zeit vergeht, sondern auch Inhalte auf den Stufen „</a:t>
            </a:r>
            <a:r>
              <a:rPr lang="de-DE" sz="1400" dirty="0" err="1" smtClean="0"/>
              <a:t>verspringen</a:t>
            </a:r>
            <a:r>
              <a:rPr lang="de-DE" sz="1400" dirty="0" smtClean="0"/>
              <a:t>“  und verloren gehen. Das gilt sogar bei der Umsetzung zwingenden EU-Rechts in nationales Recht. Wer es noch nicht weiß: Die </a:t>
            </a:r>
            <a:r>
              <a:rPr lang="de-DE" sz="1400" b="1" dirty="0" smtClean="0"/>
              <a:t>sogenannte 1:1-Umsetzung </a:t>
            </a:r>
            <a:r>
              <a:rPr lang="de-DE" sz="1400" dirty="0" smtClean="0"/>
              <a:t>ist (oder war?) ein ministerielles Kürzel für eine </a:t>
            </a:r>
            <a:r>
              <a:rPr lang="de-DE" sz="1400" i="1" dirty="0" smtClean="0"/>
              <a:t>Minimalumsetzung des EU-Rechts</a:t>
            </a:r>
            <a:r>
              <a:rPr lang="de-DE" sz="1400" dirty="0" smtClean="0"/>
              <a:t>, die Vertragsverletzungsverfahren </a:t>
            </a:r>
            <a:r>
              <a:rPr lang="de-DE" sz="1400" dirty="0" err="1" smtClean="0"/>
              <a:t>vort</a:t>
            </a:r>
            <a:r>
              <a:rPr lang="de-DE" sz="1400" dirty="0" smtClean="0"/>
              <a:t> dem EuGH vermeiden </a:t>
            </a:r>
            <a:r>
              <a:rPr lang="de-DE" sz="1400" dirty="0" smtClean="0"/>
              <a:t>sollte, was trotzdem nicht immer gelang, wie die Verfahren zur Nitratrichtlinie oder zur FFH-Richtlinie („Mähwiesen“) belegen. </a:t>
            </a:r>
          </a:p>
          <a:p>
            <a:r>
              <a:rPr lang="de-DE" sz="1400" dirty="0" smtClean="0"/>
              <a:t>Im Bereich der Umsetzung von Völkerrecht </a:t>
            </a:r>
            <a:r>
              <a:rPr lang="de-DE" sz="1400" dirty="0" smtClean="0"/>
              <a:t>in nationales Recht wird </a:t>
            </a:r>
            <a:r>
              <a:rPr lang="de-DE" sz="1400" dirty="0" smtClean="0"/>
              <a:t>die Pflichterfüllung noch kleiner geschrieben. </a:t>
            </a:r>
          </a:p>
          <a:p>
            <a:r>
              <a:rPr lang="de-DE" sz="1400" dirty="0" smtClean="0"/>
              <a:t>Teilweise wird nicht </a:t>
            </a:r>
            <a:r>
              <a:rPr lang="de-DE" sz="1400" dirty="0" smtClean="0"/>
              <a:t>einmal die formale Ratifikation vorgenommen (so bei der Ramsar-Konvention, die immerhin auch für die flachen Meeresbereiche Relevanz hat/gehabt hätte) und ironischerweise auch nicht bei der Naturerbe-Konvention, die in § 2 Abs. 3 BNatSchG als </a:t>
            </a:r>
            <a:r>
              <a:rPr lang="de-DE" sz="1400" dirty="0" smtClean="0"/>
              <a:t>Musterbeispiel </a:t>
            </a:r>
            <a:r>
              <a:rPr lang="de-DE" sz="1400" dirty="0" smtClean="0"/>
              <a:t>einer „Unterstützung“ internationaler Bemühungen aufgeführt ist. </a:t>
            </a:r>
            <a:r>
              <a:rPr lang="de-DE" sz="1400" b="1" dirty="0" smtClean="0"/>
              <a:t>Naturschutzrecht wird letztlich seit langem als „inferiores Recht“ (</a:t>
            </a:r>
            <a:r>
              <a:rPr lang="de-DE" sz="1400" b="0" i="1" dirty="0" smtClean="0"/>
              <a:t>Rehbinder</a:t>
            </a:r>
            <a:r>
              <a:rPr lang="de-DE" sz="1400" b="1" dirty="0" smtClean="0"/>
              <a:t>) behandelt. </a:t>
            </a:r>
            <a:r>
              <a:rPr lang="de-DE" sz="1400" dirty="0" smtClean="0"/>
              <a:t> </a:t>
            </a:r>
          </a:p>
          <a:p>
            <a:r>
              <a:rPr lang="de-DE" sz="1400" dirty="0" smtClean="0"/>
              <a:t>Umsetzungsdruck entsteht im „Kaskadensystem“ in Deutschland (nur) dadurch. dass die EU die völkerrechtlichen Regelungen ebenfalls ratifiziert und dann in EU- Recht umsetzt, das die MS dann zu befolgen haben.   </a:t>
            </a:r>
            <a:endParaRPr lang="de-DE" sz="1400"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3</a:t>
            </a:fld>
            <a:endParaRPr lang="de-DE"/>
          </a:p>
        </p:txBody>
      </p:sp>
    </p:spTree>
    <p:extLst>
      <p:ext uri="{BB962C8B-B14F-4D97-AF65-F5344CB8AC3E}">
        <p14:creationId xmlns:p14="http://schemas.microsoft.com/office/powerpoint/2010/main" val="249531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Diese Folie zeigt </a:t>
            </a:r>
            <a:r>
              <a:rPr lang="de-DE" sz="1400" dirty="0" smtClean="0"/>
              <a:t>oben die Definition der biologischen Vielfalt (Biodiversität) in Art. 2 CBD Die </a:t>
            </a:r>
            <a:r>
              <a:rPr lang="de-DE" sz="1400" b="1" dirty="0" smtClean="0"/>
              <a:t>Biodiversitätskonvention (CBD)</a:t>
            </a:r>
            <a:r>
              <a:rPr lang="de-DE" sz="1400" dirty="0" smtClean="0"/>
              <a:t> von 1992 geht schon vom </a:t>
            </a:r>
            <a:r>
              <a:rPr lang="de-DE" sz="1400" b="1" dirty="0" smtClean="0"/>
              <a:t>Eigenwert  der biologischen Vielfalt </a:t>
            </a:r>
            <a:r>
              <a:rPr lang="de-DE" sz="1400" dirty="0" smtClean="0"/>
              <a:t>aus. Sie formuliert die </a:t>
            </a:r>
            <a:r>
              <a:rPr lang="de-DE" sz="1400" b="1" dirty="0" smtClean="0"/>
              <a:t>Erhaltung der Biodiversität  als erstes Hauptziel</a:t>
            </a:r>
            <a:r>
              <a:rPr lang="de-DE" sz="1400" dirty="0" smtClean="0"/>
              <a:t>. Es sei von „lebenswichtiger Bedeutung“ [damit gemeint: </a:t>
            </a:r>
            <a:r>
              <a:rPr lang="de-DE" sz="1400" dirty="0" smtClean="0"/>
              <a:t>auch für </a:t>
            </a:r>
            <a:r>
              <a:rPr lang="de-DE" sz="1400" dirty="0" smtClean="0"/>
              <a:t>die Menschheit], die Ursachen der erheblichen Verringerung der biologischen Vielfalt oder des erheblichen Verlusts [derselben] an ihrem Ursprung vorherzusehen, zu verhüten und zu bekämpfen.“</a:t>
            </a:r>
          </a:p>
          <a:p>
            <a:r>
              <a:rPr lang="de-DE" sz="1400" dirty="0" smtClean="0"/>
              <a:t>Bei der Umsetzung dieses Hauptziels verfolgt  die CBD  keinen anthropozentrischen oder utilitaristischen,  sondern einen </a:t>
            </a:r>
            <a:r>
              <a:rPr lang="de-DE" sz="1400" b="1" dirty="0" smtClean="0"/>
              <a:t>ökosystemaren Ansatz</a:t>
            </a:r>
            <a:r>
              <a:rPr lang="de-DE" sz="1400" dirty="0" smtClean="0"/>
              <a:t>.  Marine Ökosysteme sind in der Definition der Biologischen Vielfalt in Art. 2 CBD  ausdrücklich </a:t>
            </a:r>
            <a:r>
              <a:rPr lang="de-DE" sz="1400" dirty="0" err="1" smtClean="0"/>
              <a:t>genann</a:t>
            </a:r>
            <a:r>
              <a:rPr lang="de-DE" sz="1400" dirty="0" smtClean="0"/>
              <a:t>. </a:t>
            </a:r>
            <a:r>
              <a:rPr lang="de-DE" sz="1400" kern="1200" dirty="0" smtClean="0">
                <a:solidFill>
                  <a:schemeClr val="tx1"/>
                </a:solidFill>
                <a:effectLst/>
                <a:latin typeface="+mn-lt"/>
                <a:ea typeface="+mn-ea"/>
                <a:cs typeface="+mn-cs"/>
              </a:rPr>
              <a:t>Dieser </a:t>
            </a:r>
            <a:r>
              <a:rPr lang="de-DE" sz="1400" kern="1200" dirty="0" smtClean="0">
                <a:solidFill>
                  <a:schemeClr val="tx1"/>
                </a:solidFill>
                <a:effectLst/>
                <a:latin typeface="+mn-lt"/>
                <a:ea typeface="+mn-ea"/>
                <a:cs typeface="+mn-cs"/>
              </a:rPr>
              <a:t>Ökosystem-Ansatz (EA) </a:t>
            </a:r>
            <a:r>
              <a:rPr lang="de-DE" sz="1400" b="1" i="1" kern="1200" dirty="0" smtClean="0">
                <a:solidFill>
                  <a:schemeClr val="tx1"/>
                </a:solidFill>
                <a:effectLst/>
                <a:latin typeface="+mn-lt"/>
                <a:ea typeface="+mn-ea"/>
                <a:cs typeface="+mn-cs"/>
              </a:rPr>
              <a:t>unterscheidet die CBD </a:t>
            </a:r>
            <a:r>
              <a:rPr lang="de-DE" sz="1400" i="1" kern="1200" dirty="0" smtClean="0">
                <a:solidFill>
                  <a:schemeClr val="tx1"/>
                </a:solidFill>
                <a:effectLst/>
                <a:latin typeface="+mn-lt"/>
                <a:ea typeface="+mn-ea"/>
                <a:cs typeface="+mn-cs"/>
              </a:rPr>
              <a:t>von dem </a:t>
            </a:r>
            <a:r>
              <a:rPr lang="de-DE" sz="1400" b="1" i="1" kern="1200" dirty="0" smtClean="0">
                <a:solidFill>
                  <a:schemeClr val="tx1"/>
                </a:solidFill>
                <a:effectLst/>
                <a:latin typeface="+mn-lt"/>
                <a:ea typeface="+mn-ea"/>
                <a:cs typeface="+mn-cs"/>
              </a:rPr>
              <a:t>Ansatz des SRÜ </a:t>
            </a:r>
            <a:r>
              <a:rPr lang="de-DE" sz="1400" i="1" kern="1200" dirty="0" smtClean="0">
                <a:solidFill>
                  <a:schemeClr val="tx1"/>
                </a:solidFill>
                <a:effectLst/>
                <a:latin typeface="+mn-lt"/>
                <a:ea typeface="+mn-ea"/>
                <a:cs typeface="+mn-cs"/>
              </a:rPr>
              <a:t>(Ansatz: Schutz und Nutzung)</a:t>
            </a:r>
            <a:r>
              <a:rPr lang="de-DE" sz="1400" kern="1200" dirty="0" smtClean="0">
                <a:solidFill>
                  <a:schemeClr val="tx1"/>
                </a:solidFill>
                <a:effectLst/>
                <a:latin typeface="+mn-lt"/>
                <a:ea typeface="+mn-ea"/>
                <a:cs typeface="+mn-cs"/>
              </a:rPr>
              <a:t>, dessen einschlägige Bestimmungen u.a. zu „lebenden Ressourcen“  oder „Meeressäugetieren“ früher entstanden sind. Gleichwohl heißt es in Art. 192 SRÜ: „Die Staaten sind verpflichtet, die Meeresumwelt zu schützen und zu bewahren.“ Dabei handelt es sich um eine </a:t>
            </a:r>
            <a:r>
              <a:rPr lang="de-DE" sz="1400" b="1" kern="1200" dirty="0" smtClean="0">
                <a:solidFill>
                  <a:schemeClr val="tx1"/>
                </a:solidFill>
                <a:effectLst/>
                <a:latin typeface="+mn-lt"/>
                <a:ea typeface="+mn-ea"/>
                <a:cs typeface="+mn-cs"/>
              </a:rPr>
              <a:t>völkerrechtliche </a:t>
            </a:r>
            <a:r>
              <a:rPr lang="de-DE" sz="1400" b="1" kern="1200" dirty="0" smtClean="0">
                <a:solidFill>
                  <a:schemeClr val="tx1"/>
                </a:solidFill>
                <a:effectLst/>
                <a:latin typeface="+mn-lt"/>
                <a:ea typeface="+mn-ea"/>
                <a:cs typeface="+mn-cs"/>
              </a:rPr>
              <a:t>Verpflichtung  </a:t>
            </a:r>
            <a:r>
              <a:rPr lang="de-DE" sz="1400" b="1" kern="1200" dirty="0" smtClean="0">
                <a:solidFill>
                  <a:schemeClr val="tx1"/>
                </a:solidFill>
                <a:effectLst/>
                <a:latin typeface="+mn-lt"/>
                <a:ea typeface="+mn-ea"/>
                <a:cs typeface="+mn-cs"/>
              </a:rPr>
              <a:t>und keine bloß politische Aussage</a:t>
            </a:r>
            <a:r>
              <a:rPr lang="de-DE" sz="1400" kern="1200" dirty="0" smtClean="0">
                <a:solidFill>
                  <a:schemeClr val="tx1"/>
                </a:solidFill>
                <a:effectLst/>
                <a:latin typeface="+mn-lt"/>
                <a:ea typeface="+mn-ea"/>
                <a:cs typeface="+mn-cs"/>
              </a:rPr>
              <a:t>. </a:t>
            </a:r>
            <a:r>
              <a:rPr lang="de-DE" sz="1400" kern="1200" dirty="0" smtClean="0">
                <a:solidFill>
                  <a:schemeClr val="tx1"/>
                </a:solidFill>
                <a:effectLst/>
                <a:latin typeface="+mn-lt"/>
                <a:ea typeface="+mn-ea"/>
                <a:cs typeface="+mn-cs"/>
              </a:rPr>
              <a:t>Aus </a:t>
            </a:r>
            <a:r>
              <a:rPr lang="de-DE" sz="1400" kern="1200" dirty="0" smtClean="0">
                <a:solidFill>
                  <a:schemeClr val="tx1"/>
                </a:solidFill>
                <a:effectLst/>
                <a:latin typeface="+mn-lt"/>
                <a:ea typeface="+mn-ea"/>
                <a:cs typeface="+mn-cs"/>
              </a:rPr>
              <a:t>Art. 194 Abs. 5 SRU. (siehe Folie) </a:t>
            </a:r>
            <a:r>
              <a:rPr lang="de-DE" sz="1400" kern="1200" dirty="0" smtClean="0">
                <a:solidFill>
                  <a:schemeClr val="tx1"/>
                </a:solidFill>
                <a:effectLst/>
                <a:latin typeface="+mn-lt"/>
                <a:ea typeface="+mn-ea"/>
                <a:cs typeface="+mn-cs"/>
              </a:rPr>
              <a:t>ergibt sich, dass auch das SRÜ Ökosysteme und Lebensräume für Schutzmaßnahmen in den Blick nimmt, nicht (vorrangig) einzelne Arten. </a:t>
            </a:r>
            <a:endParaRPr lang="de-DE"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smtClean="0">
              <a:solidFill>
                <a:schemeClr val="tx1"/>
              </a:solidFill>
              <a:effectLst/>
              <a:latin typeface="+mn-lt"/>
              <a:ea typeface="+mn-ea"/>
              <a:cs typeface="+mn-cs"/>
            </a:endParaRPr>
          </a:p>
          <a:p>
            <a:endParaRPr lang="de-DE" sz="1400" dirty="0" smtClean="0"/>
          </a:p>
          <a:p>
            <a:endParaRPr lang="de-DE" sz="1400" dirty="0" smtClean="0"/>
          </a:p>
          <a:p>
            <a:endParaRPr lang="de-DE" sz="1400" dirty="0" smtClean="0"/>
          </a:p>
        </p:txBody>
      </p:sp>
      <p:sp>
        <p:nvSpPr>
          <p:cNvPr id="4" name="Foliennummernplatzhalter 3"/>
          <p:cNvSpPr>
            <a:spLocks noGrp="1"/>
          </p:cNvSpPr>
          <p:nvPr>
            <p:ph type="sldNum" sz="quarter" idx="10"/>
          </p:nvPr>
        </p:nvSpPr>
        <p:spPr/>
        <p:txBody>
          <a:bodyPr/>
          <a:lstStyle/>
          <a:p>
            <a:fld id="{250F7CA9-42AE-4AED-8AD6-3ABCE0F0BBBF}"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112039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Einflüsse der </a:t>
            </a:r>
            <a:r>
              <a:rPr lang="de-DE" b="1" dirty="0" smtClean="0"/>
              <a:t>CBD, des von der COP beschlossenen „Soft Law“ und </a:t>
            </a:r>
            <a:r>
              <a:rPr lang="de-DE" b="1" dirty="0" smtClean="0"/>
              <a:t>regionalen Völkerrechts </a:t>
            </a:r>
            <a:r>
              <a:rPr lang="de-DE" b="1" dirty="0" smtClean="0"/>
              <a:t>auf </a:t>
            </a:r>
            <a:r>
              <a:rPr lang="de-DE" b="0" dirty="0" smtClean="0"/>
              <a:t>den </a:t>
            </a:r>
            <a:r>
              <a:rPr lang="de-DE" b="1" dirty="0" smtClean="0"/>
              <a:t>Ökosystem-Ansatz (EA) </a:t>
            </a:r>
            <a:r>
              <a:rPr lang="de-DE" b="0" dirty="0" smtClean="0"/>
              <a:t>, der in Art. 1 Abs. 3 MSRL </a:t>
            </a:r>
            <a:r>
              <a:rPr lang="de-DE" b="0" dirty="0" smtClean="0"/>
              <a:t>explizit in das europäische Unionsrecht </a:t>
            </a:r>
            <a:r>
              <a:rPr lang="de-DE" b="0" dirty="0" smtClean="0"/>
              <a:t>überführt </a:t>
            </a:r>
            <a:r>
              <a:rPr lang="de-DE" b="0" dirty="0" smtClean="0"/>
              <a:t>wurde, </a:t>
            </a:r>
            <a:r>
              <a:rPr lang="de-DE" b="0" dirty="0" smtClean="0"/>
              <a:t>ist </a:t>
            </a:r>
            <a:r>
              <a:rPr lang="de-DE" b="0" dirty="0" smtClean="0"/>
              <a:t>groß. Die Folie zeigt diese Zusammenhänge. </a:t>
            </a:r>
            <a:endParaRPr lang="de-DE" b="0" dirty="0" smtClean="0"/>
          </a:p>
          <a:p>
            <a:r>
              <a:rPr lang="de-DE" sz="1200" kern="1200" dirty="0" smtClean="0">
                <a:solidFill>
                  <a:schemeClr val="tx1"/>
                </a:solidFill>
                <a:effectLst/>
                <a:latin typeface="+mn-lt"/>
                <a:ea typeface="+mn-ea"/>
                <a:cs typeface="+mn-cs"/>
              </a:rPr>
              <a:t>Der anzuwendende Ökosystemansatz  (EA) ist ein </a:t>
            </a:r>
            <a:r>
              <a:rPr lang="de-DE" sz="1200" b="1" kern="1200" dirty="0" smtClean="0">
                <a:solidFill>
                  <a:schemeClr val="tx1"/>
                </a:solidFill>
                <a:effectLst/>
                <a:latin typeface="+mn-lt"/>
                <a:ea typeface="+mn-ea"/>
                <a:cs typeface="+mn-cs"/>
              </a:rPr>
              <a:t>wissenschaftsbasiertes Managementmodell </a:t>
            </a:r>
            <a:r>
              <a:rPr lang="de-DE" sz="1200" kern="1200" dirty="0" smtClean="0">
                <a:solidFill>
                  <a:schemeClr val="tx1"/>
                </a:solidFill>
                <a:effectLst/>
                <a:latin typeface="+mn-lt"/>
                <a:ea typeface="+mn-ea"/>
                <a:cs typeface="+mn-cs"/>
              </a:rPr>
              <a:t>zur </a:t>
            </a:r>
            <a:r>
              <a:rPr lang="de-DE" sz="1200" b="1" kern="1200" dirty="0" smtClean="0">
                <a:solidFill>
                  <a:schemeClr val="tx1"/>
                </a:solidFill>
                <a:effectLst/>
                <a:latin typeface="+mn-lt"/>
                <a:ea typeface="+mn-ea"/>
                <a:cs typeface="+mn-cs"/>
              </a:rPr>
              <a:t>Steuerung menschlicher Aktivitäten. </a:t>
            </a:r>
            <a:r>
              <a:rPr lang="de-DE" sz="1200" kern="1200" dirty="0" smtClean="0">
                <a:solidFill>
                  <a:schemeClr val="tx1"/>
                </a:solidFill>
                <a:effectLst/>
                <a:latin typeface="+mn-lt"/>
                <a:ea typeface="+mn-ea"/>
                <a:cs typeface="+mn-cs"/>
              </a:rPr>
              <a:t>Der SRU hat ihn bereits 2004 in seinem Sondergutachten als maßgeblich für Meeresgebiete eingestuft. Der Ansatz hat entscheidende Relevanz für die Erfassung und den Schutz der Schutzgüter in zu </a:t>
            </a:r>
            <a:r>
              <a:rPr lang="de-DE" sz="1200" kern="1200" dirty="0" smtClean="0">
                <a:solidFill>
                  <a:schemeClr val="tx1"/>
                </a:solidFill>
                <a:effectLst/>
                <a:latin typeface="+mn-lt"/>
                <a:ea typeface="+mn-ea"/>
                <a:cs typeface="+mn-cs"/>
              </a:rPr>
              <a:t>vernetzenden.</a:t>
            </a:r>
            <a:endParaRPr lang="de-DE" b="1" dirty="0"/>
          </a:p>
          <a:p>
            <a:r>
              <a:rPr lang="de-DE" dirty="0" smtClean="0"/>
              <a:t> </a:t>
            </a:r>
            <a:endParaRPr lang="de-DE" dirty="0"/>
          </a:p>
          <a:p>
            <a:r>
              <a:rPr lang="de-DE" dirty="0" smtClean="0"/>
              <a:t>Auch die </a:t>
            </a:r>
            <a:r>
              <a:rPr lang="de-DE" b="1" dirty="0"/>
              <a:t>Definition des Art. 1 Abs. 3 MSRL </a:t>
            </a:r>
            <a:r>
              <a:rPr lang="de-DE" dirty="0" smtClean="0"/>
              <a:t>stellt </a:t>
            </a:r>
            <a:r>
              <a:rPr lang="de-DE" dirty="0"/>
              <a:t>zutreffend auf die Steuerung </a:t>
            </a:r>
            <a:r>
              <a:rPr lang="de-DE" i="1" dirty="0"/>
              <a:t>menschlichen Handelns </a:t>
            </a:r>
            <a:r>
              <a:rPr lang="de-DE" dirty="0"/>
              <a:t>ab und beachtet die Tragekapazität des Ökosystems. </a:t>
            </a:r>
            <a:endParaRPr lang="de-DE" dirty="0" smtClean="0"/>
          </a:p>
          <a:p>
            <a:r>
              <a:rPr lang="de-DE" dirty="0" smtClean="0"/>
              <a:t>Die </a:t>
            </a:r>
            <a:r>
              <a:rPr lang="de-DE" b="1" dirty="0" smtClean="0"/>
              <a:t>nächste Folie </a:t>
            </a:r>
            <a:r>
              <a:rPr lang="de-DE" dirty="0" smtClean="0"/>
              <a:t>zeigt die Komplexität der AUFGABE bei der Erfassung und Bewertung der biologischen Vielfalt von (dreidimensional   zu denkenden) „Gebieten“.  </a:t>
            </a:r>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5</a:t>
            </a:fld>
            <a:endParaRPr lang="de-DE"/>
          </a:p>
        </p:txBody>
      </p:sp>
    </p:spTree>
    <p:extLst>
      <p:ext uri="{BB962C8B-B14F-4D97-AF65-F5344CB8AC3E}">
        <p14:creationId xmlns:p14="http://schemas.microsoft.com/office/powerpoint/2010/main" val="33197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Es ist </a:t>
            </a:r>
            <a:r>
              <a:rPr lang="de-DE" sz="1400" dirty="0" smtClean="0"/>
              <a:t>interessant, </a:t>
            </a:r>
            <a:r>
              <a:rPr lang="de-DE" sz="1400" dirty="0" smtClean="0"/>
              <a:t>aber kaum </a:t>
            </a:r>
            <a:r>
              <a:rPr lang="de-DE" sz="1400" dirty="0" smtClean="0"/>
              <a:t>bekannt, welche </a:t>
            </a:r>
            <a:r>
              <a:rPr lang="de-DE" sz="1400" dirty="0"/>
              <a:t>Anforderungen die MSRL u.a. im </a:t>
            </a:r>
            <a:r>
              <a:rPr lang="de-DE" sz="1400" b="1" dirty="0"/>
              <a:t>Anhang III  „Indikative Listen von Merkmalen, Belastungen und Auswirkungen</a:t>
            </a:r>
            <a:r>
              <a:rPr lang="de-DE" sz="1400" dirty="0"/>
              <a:t>“ bei der Erfassung und Bewertung der biologischen Merkmale und Qualitätskomponenten stellt. Es sind </a:t>
            </a:r>
            <a:r>
              <a:rPr lang="de-DE" sz="1400" dirty="0" smtClean="0"/>
              <a:t>z.B. erstmals </a:t>
            </a:r>
            <a:r>
              <a:rPr lang="de-DE" sz="1400" dirty="0">
                <a:effectLst/>
                <a:latin typeface="Arial"/>
                <a:ea typeface="Cambria"/>
              </a:rPr>
              <a:t>die </a:t>
            </a:r>
            <a:r>
              <a:rPr lang="de-DE" sz="1400" dirty="0" smtClean="0">
                <a:effectLst/>
                <a:latin typeface="Arial"/>
                <a:ea typeface="Cambria"/>
              </a:rPr>
              <a:t>pelagischen Lebensgemeinschaften (Phytoplankton </a:t>
            </a:r>
            <a:r>
              <a:rPr lang="de-DE" sz="1400" dirty="0">
                <a:effectLst/>
                <a:latin typeface="Arial"/>
                <a:ea typeface="Cambria"/>
              </a:rPr>
              <a:t>und </a:t>
            </a:r>
            <a:r>
              <a:rPr lang="de-DE" sz="1400" dirty="0" smtClean="0">
                <a:effectLst/>
                <a:latin typeface="Arial"/>
                <a:ea typeface="Cambria"/>
              </a:rPr>
              <a:t>Zooplankton in der Wassersäule) </a:t>
            </a:r>
            <a:r>
              <a:rPr lang="de-DE" sz="1400" dirty="0" smtClean="0">
                <a:effectLst/>
                <a:latin typeface="Arial"/>
                <a:ea typeface="Cambria"/>
              </a:rPr>
              <a:t>genannt. </a:t>
            </a:r>
            <a:r>
              <a:rPr lang="de-DE" sz="1400" dirty="0" smtClean="0">
                <a:effectLst/>
                <a:latin typeface="Arial"/>
                <a:ea typeface="Cambria"/>
              </a:rPr>
              <a:t>Die </a:t>
            </a:r>
            <a:r>
              <a:rPr lang="de-DE" sz="1400" dirty="0" smtClean="0">
                <a:effectLst/>
                <a:latin typeface="Arial"/>
                <a:ea typeface="Cambria"/>
              </a:rPr>
              <a:t>schon besser erforschten benthischen Lebensgemeinschaften (z.B. </a:t>
            </a:r>
            <a:r>
              <a:rPr lang="de-DE" sz="1400" dirty="0" smtClean="0">
                <a:effectLst/>
                <a:latin typeface="Arial"/>
                <a:ea typeface="Cambria"/>
              </a:rPr>
              <a:t>auf der Doggerbank</a:t>
            </a:r>
            <a:r>
              <a:rPr lang="de-DE" sz="1400" dirty="0" smtClean="0">
                <a:effectLst/>
                <a:latin typeface="Arial"/>
                <a:ea typeface="Cambria"/>
              </a:rPr>
              <a:t>)  </a:t>
            </a:r>
            <a:r>
              <a:rPr lang="de-DE" sz="1400" dirty="0">
                <a:effectLst/>
                <a:latin typeface="Arial"/>
                <a:ea typeface="Cambria"/>
              </a:rPr>
              <a:t>sind ebenfalls erfasst. Die Erfassung und Bewertung dieser Schutzgüter soll </a:t>
            </a:r>
            <a:r>
              <a:rPr lang="de-DE" sz="1400" b="1" dirty="0">
                <a:effectLst/>
                <a:latin typeface="Arial"/>
                <a:ea typeface="Cambria"/>
              </a:rPr>
              <a:t>das Management </a:t>
            </a:r>
            <a:r>
              <a:rPr lang="de-DE" sz="1400" b="1" dirty="0" smtClean="0">
                <a:effectLst/>
                <a:latin typeface="Arial"/>
                <a:ea typeface="Cambria"/>
              </a:rPr>
              <a:t>bzw. den Schutzbedarf bestimmen</a:t>
            </a:r>
            <a:r>
              <a:rPr lang="de-DE" sz="1400" b="1" dirty="0">
                <a:effectLst/>
                <a:latin typeface="Arial"/>
                <a:ea typeface="Cambria"/>
              </a:rPr>
              <a:t>. </a:t>
            </a:r>
            <a:endParaRPr lang="de-DE" sz="1400" b="1" dirty="0" smtClean="0">
              <a:effectLst/>
              <a:latin typeface="Arial"/>
              <a:ea typeface="Cambria"/>
            </a:endParaRPr>
          </a:p>
          <a:p>
            <a:r>
              <a:rPr lang="de-DE" sz="1400" kern="1200" dirty="0" smtClean="0">
                <a:solidFill>
                  <a:schemeClr val="tx1"/>
                </a:solidFill>
                <a:effectLst/>
                <a:latin typeface="+mn-lt"/>
                <a:ea typeface="+mn-ea"/>
                <a:cs typeface="+mn-cs"/>
              </a:rPr>
              <a:t>Es wird nicht verkannt, dass den Staaten mit dem Schutz der marinen Biodiversität mit Hilfe eines Ökosystem-Ansatzes (EA) nicht nur in wissenschaftlicher, sondern auch in tatsächlicher Hinsicht eine </a:t>
            </a:r>
            <a:r>
              <a:rPr lang="de-DE" sz="1400" b="1" kern="1200" dirty="0" smtClean="0">
                <a:solidFill>
                  <a:schemeClr val="tx1"/>
                </a:solidFill>
                <a:effectLst/>
                <a:latin typeface="+mn-lt"/>
                <a:ea typeface="+mn-ea"/>
                <a:cs typeface="+mn-cs"/>
              </a:rPr>
              <a:t>komplexe Aufgabe</a:t>
            </a:r>
            <a:r>
              <a:rPr lang="de-DE" sz="1400" kern="1200" dirty="0" smtClean="0">
                <a:solidFill>
                  <a:schemeClr val="tx1"/>
                </a:solidFill>
                <a:effectLst/>
                <a:latin typeface="+mn-lt"/>
                <a:ea typeface="+mn-ea"/>
                <a:cs typeface="+mn-cs"/>
              </a:rPr>
              <a:t> gestellt wurde</a:t>
            </a:r>
            <a:r>
              <a:rPr lang="de-DE" sz="1400" kern="1200" dirty="0" smtClean="0">
                <a:solidFill>
                  <a:schemeClr val="tx1"/>
                </a:solidFill>
                <a:effectLst/>
                <a:latin typeface="+mn-lt"/>
                <a:ea typeface="+mn-ea"/>
                <a:cs typeface="+mn-cs"/>
              </a:rPr>
              <a:t>. Einen wesentlichen Beitrag leisten die geschützten Meeresgebiete nach FFH- und VSRL.</a:t>
            </a:r>
            <a:endParaRPr lang="de-DE" sz="1400" b="1" dirty="0"/>
          </a:p>
        </p:txBody>
      </p:sp>
      <p:sp>
        <p:nvSpPr>
          <p:cNvPr id="4" name="Foliennummernplatzhalter 3"/>
          <p:cNvSpPr>
            <a:spLocks noGrp="1"/>
          </p:cNvSpPr>
          <p:nvPr>
            <p:ph type="sldNum" sz="quarter" idx="10"/>
          </p:nvPr>
        </p:nvSpPr>
        <p:spPr/>
        <p:txBody>
          <a:bodyPr/>
          <a:lstStyle/>
          <a:p>
            <a:fld id="{250F7CA9-42AE-4AED-8AD6-3ABCE0F0BBBF}"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176241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Gemanagt </a:t>
            </a:r>
            <a:r>
              <a:rPr lang="de-DE" sz="1400" dirty="0" smtClean="0"/>
              <a:t>wird nicht etwa das Ökosystem als solches, was bei den natürlichen marinen Ökosystemen nicht funktioniert und ein völlig falscher Ansatz wäre. </a:t>
            </a:r>
            <a:r>
              <a:rPr lang="de-DE" sz="1400" b="1" dirty="0" smtClean="0"/>
              <a:t>„Geo-engineering“ ist nicht Inhalt des EA, </a:t>
            </a:r>
            <a:r>
              <a:rPr lang="de-DE" sz="1400" b="0" dirty="0" smtClean="0"/>
              <a:t>sondern ein dazu </a:t>
            </a:r>
            <a:r>
              <a:rPr lang="de-DE" sz="1400" b="1" dirty="0" smtClean="0"/>
              <a:t>antagonistischer Ansatz. </a:t>
            </a:r>
          </a:p>
          <a:p>
            <a:r>
              <a:rPr lang="de-DE" b="1" dirty="0" smtClean="0"/>
              <a:t>Der </a:t>
            </a:r>
            <a:r>
              <a:rPr lang="de-DE" b="1" dirty="0"/>
              <a:t>Ökosystemansatz </a:t>
            </a:r>
            <a:r>
              <a:rPr lang="de-DE" b="0" dirty="0"/>
              <a:t>richtet den Blick gegenüber </a:t>
            </a:r>
            <a:r>
              <a:rPr lang="de-DE" b="0" dirty="0" smtClean="0"/>
              <a:t>den (überwiegend</a:t>
            </a:r>
            <a:r>
              <a:rPr lang="de-DE" b="0" dirty="0"/>
              <a:t>) gescheiterten Ansätzen </a:t>
            </a:r>
            <a:r>
              <a:rPr lang="de-DE" dirty="0" smtClean="0"/>
              <a:t>zur „nachhaltigen“ Bewirtschaftung </a:t>
            </a:r>
            <a:r>
              <a:rPr lang="de-DE" dirty="0"/>
              <a:t>im Meer nicht nur auf einzelne </a:t>
            </a:r>
            <a:r>
              <a:rPr lang="de-DE" dirty="0" smtClean="0"/>
              <a:t>(seltene) schutzbedürftige  </a:t>
            </a:r>
            <a:r>
              <a:rPr lang="de-DE" dirty="0"/>
              <a:t>Arten </a:t>
            </a:r>
            <a:r>
              <a:rPr lang="de-DE" dirty="0" smtClean="0"/>
              <a:t>bzw.  </a:t>
            </a:r>
            <a:r>
              <a:rPr lang="de-DE" dirty="0"/>
              <a:t>einzelne „Nutzfische“ bzw. </a:t>
            </a:r>
            <a:r>
              <a:rPr lang="de-DE" dirty="0" smtClean="0"/>
              <a:t>„Bestände“, sondern </a:t>
            </a:r>
            <a:r>
              <a:rPr lang="de-DE" b="1" dirty="0"/>
              <a:t>„inventarisiert“ die Lebensgemeinschaften in einem Teilökosystem (Gebiet) als </a:t>
            </a:r>
            <a:r>
              <a:rPr lang="de-DE" b="1" dirty="0" smtClean="0"/>
              <a:t>potentielle Schutzgüter </a:t>
            </a:r>
            <a:r>
              <a:rPr lang="de-DE" b="1" dirty="0"/>
              <a:t>möglichst vollständig  </a:t>
            </a:r>
            <a:r>
              <a:rPr lang="de-DE" dirty="0"/>
              <a:t>und bewertet sie bezüglich ihres Erhaltungszustandes. </a:t>
            </a:r>
            <a:r>
              <a:rPr lang="de-DE" dirty="0" smtClean="0"/>
              <a:t>Die </a:t>
            </a:r>
            <a:r>
              <a:rPr lang="de-DE" b="1" dirty="0" smtClean="0"/>
              <a:t>Managementmaßnahmen</a:t>
            </a:r>
            <a:r>
              <a:rPr lang="de-DE" dirty="0" smtClean="0"/>
              <a:t>  </a:t>
            </a:r>
            <a:r>
              <a:rPr lang="de-DE" dirty="0"/>
              <a:t>orientieren sich </a:t>
            </a:r>
            <a:r>
              <a:rPr lang="de-DE" dirty="0" smtClean="0"/>
              <a:t>vor allem an </a:t>
            </a:r>
            <a:r>
              <a:rPr lang="de-DE" dirty="0"/>
              <a:t>der Schutzbedürftigkeit der jeweiligen </a:t>
            </a:r>
            <a:r>
              <a:rPr lang="de-DE" b="1" dirty="0" smtClean="0"/>
              <a:t>Lebensgemeinschaften </a:t>
            </a:r>
            <a:r>
              <a:rPr lang="de-DE" b="0" dirty="0" smtClean="0"/>
              <a:t>im „Gebiet“ .</a:t>
            </a:r>
            <a:endParaRPr lang="de-DE" b="0" dirty="0" smtClean="0"/>
          </a:p>
          <a:p>
            <a:r>
              <a:rPr lang="de-DE" sz="1400" kern="1200" dirty="0" smtClean="0">
                <a:solidFill>
                  <a:schemeClr val="tx1"/>
                </a:solidFill>
                <a:effectLst/>
                <a:latin typeface="+mn-lt"/>
                <a:ea typeface="+mn-ea"/>
                <a:cs typeface="+mn-cs"/>
              </a:rPr>
              <a:t>Die Aufgabe ist durch Unterlassen wirksamer Schutzmaßnahmen in den vergangenen </a:t>
            </a:r>
            <a:r>
              <a:rPr lang="de-DE" sz="1400" b="0" kern="1200" dirty="0" smtClean="0">
                <a:solidFill>
                  <a:schemeClr val="tx1"/>
                </a:solidFill>
                <a:effectLst/>
                <a:latin typeface="+mn-lt"/>
                <a:ea typeface="+mn-ea"/>
                <a:cs typeface="+mn-cs"/>
              </a:rPr>
              <a:t>Jahrzehnten  komplexer </a:t>
            </a:r>
            <a:r>
              <a:rPr lang="de-DE" sz="1400" kern="1200" dirty="0" smtClean="0">
                <a:solidFill>
                  <a:schemeClr val="tx1"/>
                </a:solidFill>
                <a:effectLst/>
                <a:latin typeface="+mn-lt"/>
                <a:ea typeface="+mn-ea"/>
                <a:cs typeface="+mn-cs"/>
              </a:rPr>
              <a:t>und </a:t>
            </a:r>
            <a:r>
              <a:rPr lang="de-DE" sz="1400" kern="1200" dirty="0" smtClean="0">
                <a:solidFill>
                  <a:schemeClr val="tx1"/>
                </a:solidFill>
                <a:effectLst/>
                <a:latin typeface="+mn-lt"/>
                <a:ea typeface="+mn-ea"/>
                <a:cs typeface="+mn-cs"/>
              </a:rPr>
              <a:t>auch </a:t>
            </a:r>
            <a:r>
              <a:rPr lang="de-DE" sz="1400" b="1" kern="1200" dirty="0" smtClean="0">
                <a:solidFill>
                  <a:schemeClr val="tx1"/>
                </a:solidFill>
                <a:effectLst/>
                <a:latin typeface="+mn-lt"/>
                <a:ea typeface="+mn-ea"/>
                <a:cs typeface="+mn-cs"/>
              </a:rPr>
              <a:t>viel teurer </a:t>
            </a:r>
            <a:r>
              <a:rPr lang="de-DE" sz="1400" kern="1200" dirty="0" smtClean="0">
                <a:solidFill>
                  <a:schemeClr val="tx1"/>
                </a:solidFill>
                <a:effectLst/>
                <a:latin typeface="+mn-lt"/>
                <a:ea typeface="+mn-ea"/>
                <a:cs typeface="+mn-cs"/>
              </a:rPr>
              <a:t>geworden. Der  </a:t>
            </a:r>
            <a:r>
              <a:rPr lang="de-DE" sz="1400" kern="1200" dirty="0" smtClean="0">
                <a:solidFill>
                  <a:schemeClr val="tx1"/>
                </a:solidFill>
                <a:effectLst/>
                <a:latin typeface="+mn-lt"/>
                <a:ea typeface="+mn-ea"/>
                <a:cs typeface="+mn-cs"/>
              </a:rPr>
              <a:t>ursprüngliche, </a:t>
            </a:r>
            <a:r>
              <a:rPr lang="de-DE" sz="1400" kern="1200" dirty="0" smtClean="0">
                <a:solidFill>
                  <a:schemeClr val="tx1"/>
                </a:solidFill>
                <a:effectLst/>
                <a:latin typeface="+mn-lt"/>
                <a:ea typeface="+mn-ea"/>
                <a:cs typeface="+mn-cs"/>
              </a:rPr>
              <a:t>einfache und kostengünstigste Ansatz zum Schutz der Meere </a:t>
            </a:r>
            <a:r>
              <a:rPr lang="de-DE" sz="1400" kern="1200" dirty="0" smtClean="0">
                <a:solidFill>
                  <a:schemeClr val="tx1"/>
                </a:solidFill>
                <a:effectLst/>
                <a:latin typeface="+mn-lt"/>
                <a:ea typeface="+mn-ea"/>
                <a:cs typeface="+mn-cs"/>
              </a:rPr>
              <a:t>besteht darin, </a:t>
            </a:r>
            <a:r>
              <a:rPr lang="de-DE" sz="1400" b="1" kern="1200" dirty="0" smtClean="0">
                <a:solidFill>
                  <a:schemeClr val="tx1"/>
                </a:solidFill>
                <a:effectLst/>
                <a:latin typeface="+mn-lt"/>
                <a:ea typeface="+mn-ea"/>
                <a:cs typeface="+mn-cs"/>
              </a:rPr>
              <a:t>das </a:t>
            </a:r>
            <a:r>
              <a:rPr lang="de-DE" sz="1400" b="1" kern="1200" dirty="0" smtClean="0">
                <a:solidFill>
                  <a:schemeClr val="tx1"/>
                </a:solidFill>
                <a:effectLst/>
                <a:latin typeface="+mn-lt"/>
                <a:ea typeface="+mn-ea"/>
                <a:cs typeface="+mn-cs"/>
              </a:rPr>
              <a:t>Meer </a:t>
            </a:r>
            <a:r>
              <a:rPr lang="de-DE" sz="1400" b="0" kern="1200" dirty="0" smtClean="0">
                <a:solidFill>
                  <a:schemeClr val="tx1"/>
                </a:solidFill>
                <a:effectLst/>
                <a:latin typeface="+mn-lt"/>
                <a:ea typeface="+mn-ea"/>
                <a:cs typeface="+mn-cs"/>
              </a:rPr>
              <a:t>(auch den Meeresboden) nach </a:t>
            </a:r>
            <a:r>
              <a:rPr lang="de-DE" sz="1400" b="0" kern="1200" dirty="0" smtClean="0">
                <a:solidFill>
                  <a:schemeClr val="tx1"/>
                </a:solidFill>
                <a:effectLst/>
                <a:latin typeface="+mn-lt"/>
                <a:ea typeface="+mn-ea"/>
                <a:cs typeface="+mn-cs"/>
              </a:rPr>
              <a:t>der Nutzung (wenigstens einige Jahre)</a:t>
            </a:r>
            <a:r>
              <a:rPr lang="de-DE" sz="1400" b="1" kern="1200" dirty="0" smtClean="0">
                <a:solidFill>
                  <a:schemeClr val="tx1"/>
                </a:solidFill>
                <a:effectLst/>
                <a:latin typeface="+mn-lt"/>
                <a:ea typeface="+mn-ea"/>
                <a:cs typeface="+mn-cs"/>
              </a:rPr>
              <a:t> in Ruhe zu lassen.  </a:t>
            </a:r>
            <a:r>
              <a:rPr lang="de-DE" sz="1400" kern="1200" dirty="0" smtClean="0">
                <a:solidFill>
                  <a:schemeClr val="tx1"/>
                </a:solidFill>
                <a:effectLst/>
                <a:latin typeface="+mn-lt"/>
                <a:ea typeface="+mn-ea"/>
                <a:cs typeface="+mn-cs"/>
              </a:rPr>
              <a:t>Ein gesundes marines Ökosystem braucht keine aktiven Naturschutzmaßnahmen. Hier wird nicht gepflügt, gepflanzt oder das Feld bestellt. Jedoch sind </a:t>
            </a:r>
            <a:r>
              <a:rPr lang="de-DE" sz="1400" kern="1200" dirty="0" smtClean="0">
                <a:solidFill>
                  <a:schemeClr val="tx1"/>
                </a:solidFill>
                <a:effectLst/>
                <a:latin typeface="+mn-lt"/>
                <a:ea typeface="+mn-ea"/>
                <a:cs typeface="+mn-cs"/>
              </a:rPr>
              <a:t>heute viele </a:t>
            </a:r>
            <a:r>
              <a:rPr lang="de-DE" sz="1400" kern="1200" dirty="0" smtClean="0">
                <a:solidFill>
                  <a:schemeClr val="tx1"/>
                </a:solidFill>
                <a:effectLst/>
                <a:latin typeface="+mn-lt"/>
                <a:ea typeface="+mn-ea"/>
                <a:cs typeface="+mn-cs"/>
              </a:rPr>
              <a:t>marine und Küstenlebensräume durch übermäßige Nutzung und Ausbeutung so stark geschädigt, dass sie mit </a:t>
            </a:r>
            <a:r>
              <a:rPr lang="de-DE" sz="1400" kern="1200" dirty="0" smtClean="0">
                <a:solidFill>
                  <a:schemeClr val="tx1"/>
                </a:solidFill>
                <a:effectLst/>
                <a:latin typeface="+mn-lt"/>
                <a:ea typeface="+mn-ea"/>
                <a:cs typeface="+mn-cs"/>
              </a:rPr>
              <a:t>hohen Kosten </a:t>
            </a:r>
            <a:r>
              <a:rPr lang="de-DE" sz="1400" b="1" kern="1200" dirty="0" smtClean="0">
                <a:solidFill>
                  <a:schemeClr val="tx1"/>
                </a:solidFill>
                <a:effectLst/>
                <a:latin typeface="+mn-lt"/>
                <a:ea typeface="+mn-ea"/>
                <a:cs typeface="+mn-cs"/>
              </a:rPr>
              <a:t>wiederhergestellt</a:t>
            </a:r>
            <a:r>
              <a:rPr lang="de-DE" sz="1400" kern="1200" dirty="0" smtClean="0">
                <a:solidFill>
                  <a:schemeClr val="tx1"/>
                </a:solidFill>
                <a:effectLst/>
                <a:latin typeface="+mn-lt"/>
                <a:ea typeface="+mn-ea"/>
                <a:cs typeface="+mn-cs"/>
              </a:rPr>
              <a:t> </a:t>
            </a:r>
            <a:r>
              <a:rPr lang="de-DE" sz="1400" kern="1200" dirty="0" smtClean="0">
                <a:solidFill>
                  <a:schemeClr val="tx1"/>
                </a:solidFill>
                <a:effectLst/>
                <a:latin typeface="+mn-lt"/>
                <a:ea typeface="+mn-ea"/>
                <a:cs typeface="+mn-cs"/>
              </a:rPr>
              <a:t>werden </a:t>
            </a:r>
            <a:r>
              <a:rPr lang="de-DE" sz="1400" kern="1200" dirty="0" smtClean="0">
                <a:solidFill>
                  <a:schemeClr val="tx1"/>
                </a:solidFill>
                <a:effectLst/>
                <a:latin typeface="+mn-lt"/>
                <a:ea typeface="+mn-ea"/>
                <a:cs typeface="+mn-cs"/>
              </a:rPr>
              <a:t>müssen, etwa </a:t>
            </a:r>
            <a:r>
              <a:rPr lang="de-DE" sz="1400" kern="1200" dirty="0" smtClean="0">
                <a:solidFill>
                  <a:schemeClr val="tx1"/>
                </a:solidFill>
                <a:effectLst/>
                <a:latin typeface="+mn-lt"/>
                <a:ea typeface="+mn-ea"/>
                <a:cs typeface="+mn-cs"/>
              </a:rPr>
              <a:t>die Korallennachzucht, die Austern-Wiedereinbürgerung in der </a:t>
            </a:r>
            <a:r>
              <a:rPr lang="de-DE" sz="1400" kern="1200" dirty="0" smtClean="0">
                <a:solidFill>
                  <a:schemeClr val="tx1"/>
                </a:solidFill>
                <a:effectLst/>
                <a:latin typeface="+mn-lt"/>
                <a:ea typeface="+mn-ea"/>
                <a:cs typeface="+mn-cs"/>
              </a:rPr>
              <a:t>Nordsee; </a:t>
            </a:r>
            <a:r>
              <a:rPr lang="de-DE" sz="1400" kern="1200" dirty="0" smtClean="0">
                <a:solidFill>
                  <a:schemeClr val="tx1"/>
                </a:solidFill>
                <a:effectLst/>
                <a:latin typeface="+mn-lt"/>
                <a:ea typeface="+mn-ea"/>
                <a:cs typeface="+mn-cs"/>
              </a:rPr>
              <a:t>günstiger ist die Pflanzung von Mangroven, sogar  mit einer positiven Kosten-Nutzen </a:t>
            </a:r>
            <a:r>
              <a:rPr lang="de-DE" sz="1400" kern="1200" dirty="0" smtClean="0">
                <a:solidFill>
                  <a:schemeClr val="tx1"/>
                </a:solidFill>
                <a:effectLst/>
                <a:latin typeface="+mn-lt"/>
                <a:ea typeface="+mn-ea"/>
                <a:cs typeface="+mn-cs"/>
              </a:rPr>
              <a:t>Bilanz von </a:t>
            </a:r>
            <a:r>
              <a:rPr lang="de-DE" sz="1400" kern="1200" dirty="0" smtClean="0">
                <a:solidFill>
                  <a:schemeClr val="tx1"/>
                </a:solidFill>
                <a:effectLst/>
                <a:latin typeface="+mn-lt"/>
                <a:ea typeface="+mn-ea"/>
                <a:cs typeface="+mn-cs"/>
              </a:rPr>
              <a:t>3:1 (WOR 7 S. 282).   </a:t>
            </a:r>
          </a:p>
          <a:p>
            <a:endParaRPr lang="de-DE" dirty="0"/>
          </a:p>
          <a:p>
            <a:r>
              <a:rPr lang="de-DE" dirty="0"/>
              <a:t> </a:t>
            </a: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7</a:t>
            </a:fld>
            <a:endParaRPr lang="de-DE"/>
          </a:p>
        </p:txBody>
      </p:sp>
    </p:spTree>
    <p:extLst>
      <p:ext uri="{BB962C8B-B14F-4D97-AF65-F5344CB8AC3E}">
        <p14:creationId xmlns:p14="http://schemas.microsoft.com/office/powerpoint/2010/main" val="158217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effectLst/>
                <a:latin typeface="+mn-lt"/>
                <a:ea typeface="+mn-ea"/>
                <a:cs typeface="+mn-cs"/>
              </a:rPr>
              <a:t>Der </a:t>
            </a:r>
            <a:r>
              <a:rPr lang="de-DE" sz="1400" b="1" kern="1200" dirty="0" smtClean="0">
                <a:solidFill>
                  <a:schemeClr val="tx1"/>
                </a:solidFill>
                <a:effectLst/>
                <a:latin typeface="+mn-lt"/>
                <a:ea typeface="+mn-ea"/>
                <a:cs typeface="+mn-cs"/>
              </a:rPr>
              <a:t>rechtliche Schutz </a:t>
            </a:r>
            <a:r>
              <a:rPr lang="de-DE" sz="1400" kern="1200" dirty="0" smtClean="0">
                <a:solidFill>
                  <a:schemeClr val="tx1"/>
                </a:solidFill>
                <a:effectLst/>
                <a:latin typeface="+mn-lt"/>
                <a:ea typeface="+mn-ea"/>
                <a:cs typeface="+mn-cs"/>
              </a:rPr>
              <a:t>der vorhandenen biologischen Vielfalt (auf der Folie Arten im NSG Borkum-</a:t>
            </a:r>
            <a:r>
              <a:rPr lang="de-DE" sz="1400" kern="1200" dirty="0" err="1" smtClean="0">
                <a:solidFill>
                  <a:schemeClr val="tx1"/>
                </a:solidFill>
                <a:effectLst/>
                <a:latin typeface="+mn-lt"/>
                <a:ea typeface="+mn-ea"/>
                <a:cs typeface="+mn-cs"/>
              </a:rPr>
              <a:t>Riffgrund</a:t>
            </a:r>
            <a:r>
              <a:rPr lang="de-DE" sz="1400" kern="1200" dirty="0" smtClean="0">
                <a:solidFill>
                  <a:schemeClr val="tx1"/>
                </a:solidFill>
                <a:effectLst/>
                <a:latin typeface="+mn-lt"/>
                <a:ea typeface="+mn-ea"/>
                <a:cs typeface="+mn-cs"/>
              </a:rPr>
              <a:t>) folgt der „alten Logik“. Genannt </a:t>
            </a:r>
            <a:r>
              <a:rPr lang="de-DE" sz="1400" kern="1200" dirty="0" smtClean="0">
                <a:solidFill>
                  <a:schemeClr val="tx1"/>
                </a:solidFill>
                <a:effectLst/>
                <a:latin typeface="+mn-lt"/>
                <a:ea typeface="+mn-ea"/>
                <a:cs typeface="+mn-cs"/>
              </a:rPr>
              <a:t>werden in der VO zwar „charakteristische Arten</a:t>
            </a:r>
            <a:r>
              <a:rPr lang="de-DE" sz="1400" kern="1200" dirty="0" smtClean="0">
                <a:solidFill>
                  <a:schemeClr val="tx1"/>
                </a:solidFill>
                <a:effectLst/>
                <a:latin typeface="+mn-lt"/>
                <a:ea typeface="+mn-ea"/>
                <a:cs typeface="+mn-cs"/>
              </a:rPr>
              <a:t>“ der </a:t>
            </a:r>
            <a:r>
              <a:rPr lang="de-DE" sz="1400" kern="1200" dirty="0" smtClean="0">
                <a:solidFill>
                  <a:schemeClr val="tx1"/>
                </a:solidFill>
                <a:effectLst/>
                <a:latin typeface="+mn-lt"/>
                <a:ea typeface="+mn-ea"/>
                <a:cs typeface="+mn-cs"/>
              </a:rPr>
              <a:t>geschützten LRT „Riffe“ und „Sandbänke“, aber </a:t>
            </a:r>
            <a:r>
              <a:rPr lang="de-DE" sz="1400" b="1" kern="1200" dirty="0" smtClean="0">
                <a:solidFill>
                  <a:schemeClr val="tx1"/>
                </a:solidFill>
                <a:effectLst/>
                <a:latin typeface="+mn-lt"/>
                <a:ea typeface="+mn-ea"/>
                <a:cs typeface="+mn-cs"/>
              </a:rPr>
              <a:t>keine</a:t>
            </a:r>
            <a:r>
              <a:rPr lang="de-DE" sz="1400" kern="1200" dirty="0" smtClean="0">
                <a:solidFill>
                  <a:schemeClr val="tx1"/>
                </a:solidFill>
                <a:effectLst/>
                <a:latin typeface="+mn-lt"/>
                <a:ea typeface="+mn-ea"/>
                <a:cs typeface="+mn-cs"/>
              </a:rPr>
              <a:t> der sechs </a:t>
            </a:r>
            <a:r>
              <a:rPr lang="de-DE" sz="1400" kern="1200" dirty="0" smtClean="0">
                <a:solidFill>
                  <a:schemeClr val="tx1"/>
                </a:solidFill>
                <a:effectLst/>
                <a:latin typeface="+mn-lt"/>
                <a:ea typeface="+mn-ea"/>
                <a:cs typeface="+mn-cs"/>
              </a:rPr>
              <a:t>charakteristischen Arten </a:t>
            </a:r>
            <a:r>
              <a:rPr lang="de-DE" sz="1400" kern="1200" dirty="0" smtClean="0">
                <a:solidFill>
                  <a:schemeClr val="tx1"/>
                </a:solidFill>
                <a:effectLst/>
                <a:latin typeface="+mn-lt"/>
                <a:ea typeface="+mn-ea"/>
                <a:cs typeface="+mn-cs"/>
              </a:rPr>
              <a:t>(siehe Folie </a:t>
            </a:r>
            <a:r>
              <a:rPr lang="de-DE" sz="1400" kern="1200" dirty="0" smtClean="0">
                <a:solidFill>
                  <a:schemeClr val="tx1"/>
                </a:solidFill>
                <a:effectLst/>
                <a:latin typeface="+mn-lt"/>
                <a:ea typeface="+mn-ea"/>
                <a:cs typeface="+mn-cs"/>
              </a:rPr>
              <a:t>oben rechts</a:t>
            </a:r>
            <a:r>
              <a:rPr lang="de-DE" sz="1400" kern="1200" dirty="0" smtClean="0">
                <a:solidFill>
                  <a:schemeClr val="tx1"/>
                </a:solidFill>
                <a:effectLst/>
                <a:latin typeface="+mn-lt"/>
                <a:ea typeface="+mn-ea"/>
                <a:cs typeface="+mn-cs"/>
              </a:rPr>
              <a:t>) wird explizit </a:t>
            </a:r>
            <a:r>
              <a:rPr lang="de-DE" sz="1400" kern="1200" dirty="0" smtClean="0">
                <a:solidFill>
                  <a:schemeClr val="tx1"/>
                </a:solidFill>
                <a:effectLst/>
                <a:latin typeface="+mn-lt"/>
                <a:ea typeface="+mn-ea"/>
                <a:cs typeface="+mn-cs"/>
              </a:rPr>
              <a:t>oder </a:t>
            </a:r>
            <a:r>
              <a:rPr lang="de-DE" sz="1400" kern="1200" dirty="0" smtClean="0">
                <a:solidFill>
                  <a:schemeClr val="tx1"/>
                </a:solidFill>
                <a:effectLst/>
                <a:latin typeface="+mn-lt"/>
                <a:ea typeface="+mn-ea"/>
                <a:cs typeface="+mn-cs"/>
              </a:rPr>
              <a:t>im Anhang der VO aufgeführt. Sie stehen ja „nur“ auf Listen des regionalen Soft Law /OSPAR-List etc.). </a:t>
            </a:r>
            <a:r>
              <a:rPr lang="de-DE" sz="1400" kern="1200" dirty="0" smtClean="0">
                <a:solidFill>
                  <a:schemeClr val="tx1"/>
                </a:solidFill>
                <a:effectLst/>
                <a:latin typeface="+mn-lt"/>
                <a:ea typeface="+mn-ea"/>
                <a:cs typeface="+mn-cs"/>
              </a:rPr>
              <a:t>Benannt </a:t>
            </a:r>
            <a:r>
              <a:rPr lang="de-DE" sz="1400" kern="1200" dirty="0" smtClean="0">
                <a:solidFill>
                  <a:schemeClr val="tx1"/>
                </a:solidFill>
                <a:effectLst/>
                <a:latin typeface="+mn-lt"/>
                <a:ea typeface="+mn-ea"/>
                <a:cs typeface="+mn-cs"/>
              </a:rPr>
              <a:t>sind auch nicht die benthischen Lebensgemeinschaften, die den LRT </a:t>
            </a:r>
            <a:r>
              <a:rPr lang="de-DE" sz="1400" kern="1200" dirty="0" smtClean="0">
                <a:solidFill>
                  <a:schemeClr val="tx1"/>
                </a:solidFill>
                <a:effectLst/>
                <a:latin typeface="+mn-lt"/>
                <a:ea typeface="+mn-ea"/>
                <a:cs typeface="+mn-cs"/>
              </a:rPr>
              <a:t>prägen, was noch wichtiger wäre. Hotspots der Biodiversität werden damit nicht wirksam genug geschützt. </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effectLst/>
                <a:latin typeface="+mn-lt"/>
                <a:ea typeface="+mn-ea"/>
                <a:cs typeface="+mn-cs"/>
              </a:rPr>
              <a:t>Diese Unvollständigkeit ließe sich zwar über einen strengen Schutz, z.B. dem Verbot aller extraktiven Nutzungen kompensieren, wozu aber eine Änderung des § 57 Abs. 3 BNatSchG notwendig wäre.  </a:t>
            </a:r>
            <a:endParaRPr lang="de-DE"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b="0" dirty="0" smtClean="0"/>
          </a:p>
          <a:p>
            <a:endParaRPr lang="de-DE" b="1" dirty="0" smtClean="0"/>
          </a:p>
          <a:p>
            <a:endParaRPr lang="de-DE" b="1" dirty="0" smtClean="0"/>
          </a:p>
          <a:p>
            <a:endParaRPr lang="de-DE" b="1" dirty="0" smtClean="0"/>
          </a:p>
          <a:p>
            <a:endParaRPr lang="de-DE" b="1" dirty="0" smtClean="0"/>
          </a:p>
          <a:p>
            <a:endParaRPr lang="de-DE" b="1" dirty="0" smtClean="0"/>
          </a:p>
          <a:p>
            <a:endParaRPr lang="de-DE" b="1" dirty="0" smtClean="0"/>
          </a:p>
          <a:p>
            <a:r>
              <a:rPr lang="de-DE" b="1" dirty="0" smtClean="0"/>
              <a:t>Vordringlich </a:t>
            </a:r>
            <a:r>
              <a:rPr lang="de-DE" b="1" dirty="0"/>
              <a:t>(und zugleich( kostengünstig ist der Abbau rechtlicher Defizite innerhalb des Schutzgebietsnetzwerks, die aus der Nichtanwendung des Ökosystemansatzes resultieren</a:t>
            </a:r>
            <a:r>
              <a:rPr lang="de-DE" dirty="0"/>
              <a:t> .</a:t>
            </a:r>
          </a:p>
          <a:p>
            <a:r>
              <a:rPr lang="de-DE" dirty="0"/>
              <a:t>Zu 1: Maßgeblich für das Ergebnis der (FFH-) Verträglichkeitsprüfung  ist der „Schutzzweck“ der VO, der zwar „Sandboden- und Riffgemeinschaften“ erwähnt,  sie aber nicht spezifiziert. Damit ist nicht gewährleistet, dass diese für den spezifischen Lebensraum wichtigen Arten bei den Zulassungsverfahren für z.B. Sandabbau oder Kabel/Pipelines beachtet werden. </a:t>
            </a:r>
            <a:r>
              <a:rPr lang="de-DE" b="1" dirty="0"/>
              <a:t>Ergänzung der Schutzgebietsverordnungen erforderlich. </a:t>
            </a:r>
          </a:p>
          <a:p>
            <a:r>
              <a:rPr lang="de-DE" dirty="0"/>
              <a:t>Zu 2.: Das konstatierte </a:t>
            </a:r>
            <a:r>
              <a:rPr lang="de-DE" b="1" dirty="0"/>
              <a:t>Defizit</a:t>
            </a:r>
            <a:r>
              <a:rPr lang="de-DE" dirty="0"/>
              <a:t> betrifft bereits „gelistete“ (</a:t>
            </a:r>
            <a:r>
              <a:rPr lang="de-DE" dirty="0" err="1"/>
              <a:t>Red</a:t>
            </a:r>
            <a:r>
              <a:rPr lang="de-DE" dirty="0"/>
              <a:t> List) Arten, darunter Seeigel, Muscheln, Fische, Vögel und Säugetiere, u.a. Zwergwal. </a:t>
            </a:r>
          </a:p>
          <a:p>
            <a:endParaRPr lang="de-DE" dirty="0"/>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8</a:t>
            </a:fld>
            <a:endParaRPr lang="de-DE"/>
          </a:p>
        </p:txBody>
      </p:sp>
    </p:spTree>
    <p:extLst>
      <p:ext uri="{BB962C8B-B14F-4D97-AF65-F5344CB8AC3E}">
        <p14:creationId xmlns:p14="http://schemas.microsoft.com/office/powerpoint/2010/main" val="188640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Jeder Küstenstaat trägt die </a:t>
            </a:r>
            <a:r>
              <a:rPr lang="de-DE" sz="1200" b="1" kern="1200" dirty="0" smtClean="0">
                <a:solidFill>
                  <a:schemeClr val="tx1"/>
                </a:solidFill>
                <a:effectLst/>
                <a:latin typeface="+mn-lt"/>
                <a:ea typeface="+mn-ea"/>
                <a:cs typeface="+mn-cs"/>
              </a:rPr>
              <a:t>Verantwortung</a:t>
            </a:r>
            <a:r>
              <a:rPr lang="de-DE" sz="1200" kern="1200" dirty="0" smtClean="0">
                <a:solidFill>
                  <a:schemeClr val="tx1"/>
                </a:solidFill>
                <a:effectLst/>
                <a:latin typeface="+mn-lt"/>
                <a:ea typeface="+mn-ea"/>
                <a:cs typeface="+mn-cs"/>
              </a:rPr>
              <a:t> für </a:t>
            </a:r>
            <a:r>
              <a:rPr lang="de-DE" sz="1200" kern="1200" dirty="0" smtClean="0">
                <a:solidFill>
                  <a:schemeClr val="tx1"/>
                </a:solidFill>
                <a:effectLst/>
                <a:latin typeface="+mn-lt"/>
                <a:ea typeface="+mn-ea"/>
                <a:cs typeface="+mn-cs"/>
              </a:rPr>
              <a:t>die Biodiversität „seiner“ </a:t>
            </a:r>
            <a:r>
              <a:rPr lang="de-DE" sz="1200" kern="1200" dirty="0" smtClean="0">
                <a:solidFill>
                  <a:schemeClr val="tx1"/>
                </a:solidFill>
                <a:effectLst/>
                <a:latin typeface="+mn-lt"/>
                <a:ea typeface="+mn-ea"/>
                <a:cs typeface="+mn-cs"/>
              </a:rPr>
              <a:t>Küsten- und Meeresbereiche (einschließlich der AWZ</a:t>
            </a:r>
            <a:r>
              <a:rPr lang="de-DE" sz="1200" kern="1200" dirty="0" smtClean="0">
                <a:solidFill>
                  <a:schemeClr val="tx1"/>
                </a:solidFill>
                <a:effectLst/>
                <a:latin typeface="+mn-lt"/>
                <a:ea typeface="+mn-ea"/>
                <a:cs typeface="+mn-cs"/>
              </a:rPr>
              <a:t>). Mit </a:t>
            </a:r>
            <a:r>
              <a:rPr lang="de-DE" sz="1200" kern="1200" dirty="0" smtClean="0">
                <a:solidFill>
                  <a:schemeClr val="tx1"/>
                </a:solidFill>
                <a:effectLst/>
                <a:latin typeface="+mn-lt"/>
                <a:ea typeface="+mn-ea"/>
                <a:cs typeface="+mn-cs"/>
              </a:rPr>
              <a:t>dem Wattenmeer in der Nordsee und Anteilen der Doggerbank in der Nordsee sowie einzigartigen Küstenlebensräumen der Ostsee </a:t>
            </a:r>
            <a:r>
              <a:rPr lang="de-DE" sz="1200" kern="1200" dirty="0" smtClean="0">
                <a:solidFill>
                  <a:schemeClr val="tx1"/>
                </a:solidFill>
                <a:effectLst/>
                <a:latin typeface="+mn-lt"/>
                <a:ea typeface="+mn-ea"/>
                <a:cs typeface="+mn-cs"/>
              </a:rPr>
              <a:t>hat Deutschland auf </a:t>
            </a:r>
            <a:r>
              <a:rPr lang="de-DE" sz="1200" kern="1200" dirty="0" smtClean="0">
                <a:solidFill>
                  <a:schemeClr val="tx1"/>
                </a:solidFill>
                <a:effectLst/>
                <a:latin typeface="+mn-lt"/>
                <a:ea typeface="+mn-ea"/>
                <a:cs typeface="+mn-cs"/>
              </a:rPr>
              <a:t>relativ kleiner </a:t>
            </a:r>
            <a:r>
              <a:rPr lang="de-DE" sz="1200" kern="1200" dirty="0" smtClean="0">
                <a:solidFill>
                  <a:schemeClr val="tx1"/>
                </a:solidFill>
                <a:effectLst/>
                <a:latin typeface="+mn-lt"/>
                <a:ea typeface="+mn-ea"/>
                <a:cs typeface="+mn-cs"/>
              </a:rPr>
              <a:t>Meeresfläche </a:t>
            </a:r>
            <a:r>
              <a:rPr lang="de-DE" sz="1200" kern="1200" dirty="0" smtClean="0">
                <a:solidFill>
                  <a:schemeClr val="tx1"/>
                </a:solidFill>
                <a:effectLst/>
                <a:latin typeface="+mn-lt"/>
                <a:ea typeface="+mn-ea"/>
                <a:cs typeface="+mn-cs"/>
              </a:rPr>
              <a:t>wertvolle </a:t>
            </a:r>
            <a:r>
              <a:rPr lang="de-DE" sz="1200" b="1" kern="1200" dirty="0" smtClean="0">
                <a:solidFill>
                  <a:schemeClr val="tx1"/>
                </a:solidFill>
                <a:effectLst/>
                <a:latin typeface="+mn-lt"/>
                <a:ea typeface="+mn-ea"/>
                <a:cs typeface="+mn-cs"/>
              </a:rPr>
              <a:t>Lebensräume</a:t>
            </a:r>
            <a:r>
              <a:rPr lang="de-DE"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und </a:t>
            </a:r>
            <a:r>
              <a:rPr lang="de-DE" sz="1200" b="1" kern="1200" dirty="0" smtClean="0">
                <a:solidFill>
                  <a:schemeClr val="tx1"/>
                </a:solidFill>
                <a:effectLst/>
                <a:latin typeface="+mn-lt"/>
                <a:ea typeface="+mn-ea"/>
                <a:cs typeface="+mn-cs"/>
              </a:rPr>
              <a:t>Lebensgemeinschaften</a:t>
            </a:r>
            <a:r>
              <a:rPr lang="de-DE" sz="1200" kern="1200" dirty="0" smtClean="0">
                <a:solidFill>
                  <a:schemeClr val="tx1"/>
                </a:solidFill>
                <a:effectLst/>
                <a:latin typeface="+mn-lt"/>
                <a:ea typeface="+mn-ea"/>
                <a:cs typeface="+mn-cs"/>
              </a:rPr>
              <a:t>, die </a:t>
            </a:r>
            <a:r>
              <a:rPr lang="de-DE" sz="1200" kern="1200" dirty="0" smtClean="0">
                <a:solidFill>
                  <a:schemeClr val="tx1"/>
                </a:solidFill>
                <a:effectLst/>
                <a:latin typeface="+mn-lt"/>
                <a:ea typeface="+mn-ea"/>
                <a:cs typeface="+mn-cs"/>
              </a:rPr>
              <a:t>geschützt werden müssen. Jeder Küstenstaat hat die hoheitliche Befugnis, aber auch die </a:t>
            </a:r>
            <a:r>
              <a:rPr lang="de-DE" sz="1200" b="1" kern="1200" dirty="0" smtClean="0">
                <a:solidFill>
                  <a:schemeClr val="tx1"/>
                </a:solidFill>
                <a:effectLst/>
                <a:latin typeface="+mn-lt"/>
                <a:ea typeface="+mn-ea"/>
                <a:cs typeface="+mn-cs"/>
              </a:rPr>
              <a:t>Verpflichtung</a:t>
            </a:r>
            <a:r>
              <a:rPr lang="de-DE" sz="1200" kern="1200" dirty="0" smtClean="0">
                <a:solidFill>
                  <a:schemeClr val="tx1"/>
                </a:solidFill>
                <a:effectLst/>
                <a:latin typeface="+mn-lt"/>
                <a:ea typeface="+mn-ea"/>
                <a:cs typeface="+mn-cs"/>
              </a:rPr>
              <a:t>, wirksamen Schutz z.B. durch Benennung auch dieser Schutzgüter in den NSG-VO zu gewährleisten. In </a:t>
            </a:r>
            <a:r>
              <a:rPr lang="de-DE" sz="1200" kern="1200" dirty="0" smtClean="0">
                <a:solidFill>
                  <a:schemeClr val="tx1"/>
                </a:solidFill>
                <a:effectLst/>
                <a:latin typeface="+mn-lt"/>
                <a:ea typeface="+mn-ea"/>
                <a:cs typeface="+mn-cs"/>
              </a:rPr>
              <a:t>Europa </a:t>
            </a:r>
            <a:r>
              <a:rPr lang="de-DE" sz="1200" kern="1200" dirty="0" smtClean="0">
                <a:solidFill>
                  <a:schemeClr val="tx1"/>
                </a:solidFill>
                <a:effectLst/>
                <a:latin typeface="+mn-lt"/>
                <a:ea typeface="+mn-ea"/>
                <a:cs typeface="+mn-cs"/>
              </a:rPr>
              <a:t>sind schon </a:t>
            </a:r>
            <a:r>
              <a:rPr lang="de-DE" sz="1200" kern="1200" dirty="0" smtClean="0">
                <a:solidFill>
                  <a:schemeClr val="tx1"/>
                </a:solidFill>
                <a:effectLst/>
                <a:latin typeface="+mn-lt"/>
                <a:ea typeface="+mn-ea"/>
                <a:cs typeface="+mn-cs"/>
              </a:rPr>
              <a:t>vor Jahrzehnten und </a:t>
            </a:r>
            <a:r>
              <a:rPr lang="de-DE" sz="1200" kern="1200" dirty="0" smtClean="0">
                <a:solidFill>
                  <a:schemeClr val="tx1"/>
                </a:solidFill>
                <a:effectLst/>
                <a:latin typeface="+mn-lt"/>
                <a:ea typeface="+mn-ea"/>
                <a:cs typeface="+mn-cs"/>
              </a:rPr>
              <a:t>Jahrhunderten </a:t>
            </a:r>
            <a:r>
              <a:rPr lang="de-DE" sz="1200" kern="1200" dirty="0" smtClean="0">
                <a:solidFill>
                  <a:schemeClr val="tx1"/>
                </a:solidFill>
                <a:effectLst/>
                <a:latin typeface="+mn-lt"/>
                <a:ea typeface="+mn-ea"/>
                <a:cs typeface="+mn-cs"/>
              </a:rPr>
              <a:t>wertvolle Habitate und marine Ökosysteme infolge übermäßiger Nutzung vernichtet wurden, so die Bänke der </a:t>
            </a:r>
            <a:r>
              <a:rPr lang="de-DE" sz="1200" b="1" kern="1200" dirty="0" smtClean="0">
                <a:solidFill>
                  <a:schemeClr val="tx1"/>
                </a:solidFill>
                <a:effectLst/>
                <a:latin typeface="+mn-lt"/>
                <a:ea typeface="+mn-ea"/>
                <a:cs typeface="+mn-cs"/>
              </a:rPr>
              <a:t>Europäischen Auster </a:t>
            </a:r>
            <a:r>
              <a:rPr lang="de-DE" sz="1200" kern="1200" dirty="0" smtClean="0">
                <a:solidFill>
                  <a:schemeClr val="tx1"/>
                </a:solidFill>
                <a:effectLst/>
                <a:latin typeface="+mn-lt"/>
                <a:ea typeface="+mn-ea"/>
                <a:cs typeface="+mn-cs"/>
              </a:rPr>
              <a:t>in der Nordsee, die früher einen ausgezeichneten Küstenschutz </a:t>
            </a:r>
            <a:r>
              <a:rPr lang="de-DE" sz="1200" kern="1200" dirty="0" smtClean="0">
                <a:solidFill>
                  <a:schemeClr val="tx1"/>
                </a:solidFill>
                <a:effectLst/>
                <a:latin typeface="+mn-lt"/>
                <a:ea typeface="+mn-ea"/>
                <a:cs typeface="+mn-cs"/>
              </a:rPr>
              <a:t>darstellten Auch die früher verbreiteten </a:t>
            </a:r>
            <a:r>
              <a:rPr lang="de-DE" sz="1200" b="1" kern="1200" dirty="0" smtClean="0">
                <a:solidFill>
                  <a:schemeClr val="tx1"/>
                </a:solidFill>
                <a:effectLst/>
                <a:latin typeface="+mn-lt"/>
                <a:ea typeface="+mn-ea"/>
                <a:cs typeface="+mn-cs"/>
              </a:rPr>
              <a:t>Seegraswiesen, </a:t>
            </a:r>
            <a:r>
              <a:rPr lang="de-DE" sz="1200" b="0" kern="1200" dirty="0" smtClean="0">
                <a:solidFill>
                  <a:schemeClr val="tx1"/>
                </a:solidFill>
                <a:effectLst/>
                <a:latin typeface="+mn-lt"/>
                <a:ea typeface="+mn-ea"/>
                <a:cs typeface="+mn-cs"/>
              </a:rPr>
              <a:t>die große Mengen Kohlenstoff im Sediment binden, </a:t>
            </a:r>
            <a:r>
              <a:rPr lang="de-DE" sz="1200" kern="1200" dirty="0" smtClean="0">
                <a:solidFill>
                  <a:schemeClr val="tx1"/>
                </a:solidFill>
                <a:effectLst/>
                <a:latin typeface="+mn-lt"/>
                <a:ea typeface="+mn-ea"/>
                <a:cs typeface="+mn-cs"/>
              </a:rPr>
              <a:t>sind </a:t>
            </a:r>
            <a:r>
              <a:rPr lang="de-DE" sz="1200" kern="1200" dirty="0" smtClean="0">
                <a:solidFill>
                  <a:schemeClr val="tx1"/>
                </a:solidFill>
                <a:effectLst/>
                <a:latin typeface="+mn-lt"/>
                <a:ea typeface="+mn-ea"/>
                <a:cs typeface="+mn-cs"/>
              </a:rPr>
              <a:t>Lebensraum zahlreicher, zugleich mit diesen  verschwindenden Arten. Seepferdchen sind übrigens Fische, hier wird das Männchen „schwanger</a:t>
            </a:r>
            <a:r>
              <a:rPr lang="de-DE" sz="1200" kern="1200" dirty="0" smtClean="0">
                <a:solidFill>
                  <a:schemeClr val="tx1"/>
                </a:solidFill>
                <a:effectLst/>
                <a:latin typeface="+mn-lt"/>
                <a:ea typeface="+mn-ea"/>
                <a:cs typeface="+mn-cs"/>
              </a:rPr>
              <a:t>“ und </a:t>
            </a:r>
            <a:r>
              <a:rPr lang="de-DE" sz="1200" kern="1200" dirty="0" smtClean="0">
                <a:solidFill>
                  <a:schemeClr val="tx1"/>
                </a:solidFill>
                <a:effectLst/>
                <a:latin typeface="+mn-lt"/>
                <a:ea typeface="+mn-ea"/>
                <a:cs typeface="+mn-cs"/>
              </a:rPr>
              <a:t>brütet die Eier aus. </a:t>
            </a:r>
            <a:r>
              <a:rPr lang="de-DE" sz="1200" kern="1200" dirty="0" smtClean="0">
                <a:solidFill>
                  <a:schemeClr val="tx1"/>
                </a:solidFill>
                <a:effectLst/>
                <a:latin typeface="+mn-lt"/>
                <a:ea typeface="+mn-ea"/>
                <a:cs typeface="+mn-cs"/>
              </a:rPr>
              <a:t>Für Seegraswiesen (und Algenwälder) ist strenger Schutz und </a:t>
            </a:r>
            <a:r>
              <a:rPr lang="de-DE" sz="1200" b="1" kern="1200" dirty="0" smtClean="0">
                <a:solidFill>
                  <a:schemeClr val="tx1"/>
                </a:solidFill>
                <a:effectLst/>
                <a:latin typeface="+mn-lt"/>
                <a:ea typeface="+mn-ea"/>
                <a:cs typeface="+mn-cs"/>
              </a:rPr>
              <a:t>Renaturierung </a:t>
            </a:r>
            <a:r>
              <a:rPr lang="de-DE" sz="1200" kern="1200" dirty="0" smtClean="0">
                <a:solidFill>
                  <a:schemeClr val="tx1"/>
                </a:solidFill>
                <a:effectLst/>
                <a:latin typeface="+mn-lt"/>
                <a:ea typeface="+mn-ea"/>
                <a:cs typeface="+mn-cs"/>
              </a:rPr>
              <a:t>erforderlich (siehe ANK).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Fast lückenlos erforscht sind bei uns die </a:t>
            </a:r>
            <a:r>
              <a:rPr lang="de-DE" sz="1200" b="1" kern="1200" dirty="0" smtClean="0">
                <a:solidFill>
                  <a:schemeClr val="tx1"/>
                </a:solidFill>
                <a:effectLst/>
                <a:latin typeface="+mn-lt"/>
                <a:ea typeface="+mn-ea"/>
                <a:cs typeface="+mn-cs"/>
              </a:rPr>
              <a:t>Seevögel</a:t>
            </a:r>
            <a:r>
              <a:rPr lang="de-DE" sz="1200" kern="1200" dirty="0" smtClean="0">
                <a:solidFill>
                  <a:schemeClr val="tx1"/>
                </a:solidFill>
                <a:effectLst/>
                <a:latin typeface="+mn-lt"/>
                <a:ea typeface="+mn-ea"/>
                <a:cs typeface="+mn-cs"/>
              </a:rPr>
              <a:t>, aber sie sind selbst in Vogelschutzgebieten nicht ausreichend geschützt. Der Basstölpel polstert das Netz mit „verlorenen“ Fischernetzresten aus, in denen sich die Vögel verfangen und dann verenden.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50F7CA9-42AE-4AED-8AD6-3ABCE0F0BBBF}" type="slidenum">
              <a:rPr lang="de-DE" smtClean="0"/>
              <a:pPr/>
              <a:t>9</a:t>
            </a:fld>
            <a:endParaRPr lang="de-DE"/>
          </a:p>
        </p:txBody>
      </p:sp>
    </p:spTree>
    <p:extLst>
      <p:ext uri="{BB962C8B-B14F-4D97-AF65-F5344CB8AC3E}">
        <p14:creationId xmlns:p14="http://schemas.microsoft.com/office/powerpoint/2010/main" val="379467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4">
            <a:extLst>
              <a:ext uri="{FF2B5EF4-FFF2-40B4-BE49-F238E27FC236}">
                <a16:creationId xmlns="" xmlns:a16="http://schemas.microsoft.com/office/drawing/2014/main" id="{3A73E846-F82E-2640-F496-65236DF08F29}"/>
              </a:ext>
            </a:extLst>
          </p:cNvPr>
          <p:cNvSpPr txBox="1">
            <a:spLocks noChangeArrowheads="1"/>
          </p:cNvSpPr>
          <p:nvPr userDrawn="1"/>
        </p:nvSpPr>
        <p:spPr bwMode="auto">
          <a:xfrm>
            <a:off x="1111498" y="2204864"/>
            <a:ext cx="6921003" cy="2975173"/>
          </a:xfrm>
          <a:prstGeom prst="rect">
            <a:avLst/>
          </a:prstGeom>
          <a:noFill/>
          <a:ln>
            <a:noFill/>
          </a:ln>
        </p:spPr>
        <p:txBody>
          <a:bodyPr wrap="squar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00"/>
              </a:spcAft>
              <a:defRPr/>
            </a:pPr>
            <a:r>
              <a:rPr lang="de-DE" altLang="de-DE" sz="2800" b="1" dirty="0">
                <a:solidFill>
                  <a:schemeClr val="tx2">
                    <a:lumMod val="75000"/>
                  </a:schemeClr>
                </a:solidFill>
                <a:latin typeface="Arial" panose="020B0604020202020204" pitchFamily="34" charset="0"/>
              </a:rPr>
              <a:t>Meeresnaturschutz im Recht</a:t>
            </a:r>
          </a:p>
          <a:p>
            <a:pPr algn="ctr" eaLnBrk="1" hangingPunct="1">
              <a:spcAft>
                <a:spcPts val="1200"/>
              </a:spcAft>
              <a:defRPr/>
            </a:pPr>
            <a:r>
              <a:rPr lang="de-DE" altLang="de-DE" b="1" dirty="0">
                <a:solidFill>
                  <a:schemeClr val="tx2">
                    <a:lumMod val="75000"/>
                  </a:schemeClr>
                </a:solidFill>
                <a:latin typeface="Arial" panose="020B0604020202020204" pitchFamily="34" charset="0"/>
              </a:rPr>
              <a:t>16. Deutscher Naturschutzrechtstag 2025 </a:t>
            </a:r>
          </a:p>
          <a:p>
            <a:pPr algn="ctr" eaLnBrk="1" hangingPunct="1">
              <a:spcAft>
                <a:spcPts val="1000"/>
              </a:spcAft>
              <a:defRPr/>
            </a:pPr>
            <a:r>
              <a:rPr lang="de-DE" altLang="de-DE" sz="1600" b="1" dirty="0">
                <a:solidFill>
                  <a:schemeClr val="tx2">
                    <a:lumMod val="75000"/>
                  </a:schemeClr>
                </a:solidFill>
                <a:latin typeface="Arial" panose="020B0604020202020204" pitchFamily="34" charset="0"/>
              </a:rPr>
              <a:t>vom 26./27. Juni 2025</a:t>
            </a:r>
          </a:p>
          <a:p>
            <a:pPr algn="ctr" eaLnBrk="1" hangingPunct="1">
              <a:spcAft>
                <a:spcPts val="1000"/>
              </a:spcAft>
              <a:defRPr/>
            </a:pPr>
            <a:endParaRPr lang="de-DE" altLang="de-DE" sz="1600" b="1" dirty="0">
              <a:solidFill>
                <a:schemeClr val="tx2">
                  <a:lumMod val="75000"/>
                </a:schemeClr>
              </a:solidFill>
              <a:latin typeface="Arial" panose="020B0604020202020204" pitchFamily="34" charset="0"/>
            </a:endParaRPr>
          </a:p>
          <a:p>
            <a:pPr algn="ctr" eaLnBrk="1" hangingPunct="1">
              <a:spcAft>
                <a:spcPts val="1000"/>
              </a:spcAft>
              <a:defRPr/>
            </a:pPr>
            <a:r>
              <a:rPr lang="de-DE" altLang="de-DE" sz="2000" b="1" dirty="0">
                <a:solidFill>
                  <a:schemeClr val="tx2">
                    <a:lumMod val="75000"/>
                  </a:schemeClr>
                </a:solidFill>
                <a:latin typeface="Arial" panose="020B0604020202020204" pitchFamily="34" charset="0"/>
              </a:rPr>
              <a:t>Der Schutz unserer Meere – Aufgabe und Verpflichtung </a:t>
            </a:r>
          </a:p>
          <a:p>
            <a:pPr algn="ctr" eaLnBrk="1" hangingPunct="1">
              <a:spcAft>
                <a:spcPts val="1000"/>
              </a:spcAft>
              <a:defRPr/>
            </a:pPr>
            <a:r>
              <a:rPr lang="de-DE" altLang="de-DE" b="1" dirty="0">
                <a:solidFill>
                  <a:schemeClr val="tx2">
                    <a:lumMod val="75000"/>
                  </a:schemeClr>
                </a:solidFill>
                <a:latin typeface="Arial" panose="020B0604020202020204" pitchFamily="34" charset="0"/>
              </a:rPr>
              <a:t> Prof. Dr. Detlef Czybulka</a:t>
            </a:r>
          </a:p>
          <a:p>
            <a:pPr algn="ctr" eaLnBrk="1" hangingPunct="1">
              <a:spcAft>
                <a:spcPts val="1000"/>
              </a:spcAft>
              <a:defRPr/>
            </a:pPr>
            <a:endParaRPr lang="de-DE" altLang="de-DE" b="1" dirty="0">
              <a:solidFill>
                <a:srgbClr val="32525D"/>
              </a:solidFill>
              <a:latin typeface="Arial" panose="020B0604020202020204" pitchFamily="34" charset="0"/>
            </a:endParaRPr>
          </a:p>
        </p:txBody>
      </p:sp>
    </p:spTree>
    <p:extLst>
      <p:ext uri="{BB962C8B-B14F-4D97-AF65-F5344CB8AC3E}">
        <p14:creationId xmlns:p14="http://schemas.microsoft.com/office/powerpoint/2010/main" val="56855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6160FDD-11F2-4D39-B372-B631A297DBD6}" type="datetime1">
              <a:rPr lang="de-DE" smtClean="0"/>
              <a:t>28.07.2025</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Tree>
    <p:extLst>
      <p:ext uri="{BB962C8B-B14F-4D97-AF65-F5344CB8AC3E}">
        <p14:creationId xmlns:p14="http://schemas.microsoft.com/office/powerpoint/2010/main" val="406517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131929C-29A9-47E1-A717-93CFA10D6D0A}" type="datetime1">
              <a:rPr lang="de-DE" smtClean="0"/>
              <a:t>28.07.2025</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Tree>
    <p:extLst>
      <p:ext uri="{BB962C8B-B14F-4D97-AF65-F5344CB8AC3E}">
        <p14:creationId xmlns:p14="http://schemas.microsoft.com/office/powerpoint/2010/main" val="307771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536" y="1628800"/>
            <a:ext cx="8229600" cy="1143000"/>
          </a:xfrm>
          <a:prstGeom prst="rect">
            <a:avLst/>
          </a:prstGeom>
        </p:spPr>
        <p:txBody>
          <a:bodyPr/>
          <a:lstStyle/>
          <a:p>
            <a:r>
              <a:rPr lang="de-DE" dirty="0"/>
              <a:t>Titelmasterformat durch Klicken bearbeiten</a:t>
            </a:r>
          </a:p>
        </p:txBody>
      </p:sp>
    </p:spTree>
    <p:extLst>
      <p:ext uri="{BB962C8B-B14F-4D97-AF65-F5344CB8AC3E}">
        <p14:creationId xmlns:p14="http://schemas.microsoft.com/office/powerpoint/2010/main" val="18315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1492F23-EC46-4B44-B225-55EF4A9DAE7B}" type="datetime1">
              <a:rPr lang="de-DE" smtClean="0"/>
              <a:t>28.07.2025</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
        <p:nvSpPr>
          <p:cNvPr id="6" name="Foliennummernplatzhalter 5"/>
          <p:cNvSpPr>
            <a:spLocks noGrp="1"/>
          </p:cNvSpPr>
          <p:nvPr>
            <p:ph type="sldNum" sz="quarter" idx="12"/>
          </p:nvPr>
        </p:nvSpPr>
        <p:spPr/>
        <p:txBody>
          <a:bodyPr/>
          <a:lstStyle/>
          <a:p>
            <a:endParaRPr lang="de-DE" dirty="0"/>
          </a:p>
        </p:txBody>
      </p:sp>
    </p:spTree>
    <p:extLst>
      <p:ext uri="{BB962C8B-B14F-4D97-AF65-F5344CB8AC3E}">
        <p14:creationId xmlns:p14="http://schemas.microsoft.com/office/powerpoint/2010/main" val="277036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AC57A22B-F111-4468-BDD4-9D804E26CF2A}" type="datetime1">
              <a:rPr lang="de-DE" smtClean="0"/>
              <a:t>28.07.2025</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
        <p:nvSpPr>
          <p:cNvPr id="7" name="Foliennummernplatzhalter 6"/>
          <p:cNvSpPr>
            <a:spLocks noGrp="1"/>
          </p:cNvSpPr>
          <p:nvPr>
            <p:ph type="sldNum" sz="quarter" idx="12"/>
          </p:nvPr>
        </p:nvSpPr>
        <p:spPr/>
        <p:txBody>
          <a:bodyPr/>
          <a:lstStyle/>
          <a:p>
            <a:fld id="{8D6EA0CF-1717-43FD-841F-586A04341639}" type="slidenum">
              <a:rPr lang="de-DE" smtClean="0"/>
              <a:pPr/>
              <a:t>‹Nr.›</a:t>
            </a:fld>
            <a:endParaRPr lang="de-DE" dirty="0"/>
          </a:p>
        </p:txBody>
      </p:sp>
    </p:spTree>
    <p:extLst>
      <p:ext uri="{BB962C8B-B14F-4D97-AF65-F5344CB8AC3E}">
        <p14:creationId xmlns:p14="http://schemas.microsoft.com/office/powerpoint/2010/main" val="72870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9400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3343C7E1-1F8A-423C-9613-7DF0AEF67E85}" type="datetime1">
              <a:rPr lang="de-DE" smtClean="0"/>
              <a:t>28.07.2025</a:t>
            </a:fld>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Tree>
    <p:extLst>
      <p:ext uri="{BB962C8B-B14F-4D97-AF65-F5344CB8AC3E}">
        <p14:creationId xmlns:p14="http://schemas.microsoft.com/office/powerpoint/2010/main" val="75760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00E330B-E3A7-4EC9-A09C-5BD767006424}" type="datetime1">
              <a:rPr lang="de-DE" smtClean="0"/>
              <a:t>28.07.2025</a:t>
            </a:fld>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Tree>
    <p:extLst>
      <p:ext uri="{BB962C8B-B14F-4D97-AF65-F5344CB8AC3E}">
        <p14:creationId xmlns:p14="http://schemas.microsoft.com/office/powerpoint/2010/main" val="12767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602548D-8856-4D2E-BB23-44EA9592256B}" type="datetime1">
              <a:rPr lang="de-DE" smtClean="0"/>
              <a:t>28.07.2025</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Tree>
    <p:extLst>
      <p:ext uri="{BB962C8B-B14F-4D97-AF65-F5344CB8AC3E}">
        <p14:creationId xmlns:p14="http://schemas.microsoft.com/office/powerpoint/2010/main" val="7852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B4A6E22-35B8-4692-AFCC-71814289AF3D}" type="datetime1">
              <a:rPr lang="de-DE" smtClean="0"/>
              <a:t>28.07.2025</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r>
              <a:rPr lang="de-DE" dirty="0"/>
              <a:t>Helmholtz Zentrum für Umweltforschung UFZ &amp; AWI</a:t>
            </a:r>
          </a:p>
        </p:txBody>
      </p:sp>
    </p:spTree>
    <p:extLst>
      <p:ext uri="{BB962C8B-B14F-4D97-AF65-F5344CB8AC3E}">
        <p14:creationId xmlns:p14="http://schemas.microsoft.com/office/powerpoint/2010/main" val="243428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F02E6-65DB-475E-AD31-003C4C84A616}" type="datetime1">
              <a:rPr lang="de-DE" smtClean="0"/>
              <a:t>28.07.2025</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Helmholtz Zentrum für Umweltforschung UFZ &amp; AWI</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EA0CF-1717-43FD-841F-586A04341639}" type="slidenum">
              <a:rPr lang="de-DE" smtClean="0"/>
              <a:pPr/>
              <a:t>‹Nr.›</a:t>
            </a:fld>
            <a:endParaRPr lang="de-DE" dirty="0"/>
          </a:p>
        </p:txBody>
      </p:sp>
      <p:pic>
        <p:nvPicPr>
          <p:cNvPr id="7" name="Grafik 0" descr="115mm_UNI-Logo_Siegel_4c_2cmoben.tif"/>
          <p:cNvPicPr>
            <a:picLocks noChangeAspect="1" noChangeArrowheads="1"/>
          </p:cNvPicPr>
          <p:nvPr userDrawn="1"/>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67544" y="-243408"/>
            <a:ext cx="463825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8"/>
          <p:cNvCxnSpPr/>
          <p:nvPr userDrawn="1"/>
        </p:nvCxnSpPr>
        <p:spPr>
          <a:xfrm>
            <a:off x="0" y="1323253"/>
            <a:ext cx="9144000" cy="0"/>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10968" y="6323308"/>
            <a:ext cx="9144000" cy="5410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600" dirty="0"/>
              <a:t>26./27. Juni 2025  Der Schutz unserer Meere – Aufgabe und Verpflichtung / Prof. Dr. Detlef Czybulka </a:t>
            </a:r>
          </a:p>
        </p:txBody>
      </p:sp>
      <p:pic>
        <p:nvPicPr>
          <p:cNvPr id="205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72586" y="323733"/>
            <a:ext cx="3619894" cy="9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userDrawn="1"/>
        </p:nvSpPr>
        <p:spPr>
          <a:xfrm>
            <a:off x="5580112" y="991761"/>
            <a:ext cx="3619894" cy="276999"/>
          </a:xfrm>
          <a:prstGeom prst="rect">
            <a:avLst/>
          </a:prstGeom>
          <a:noFill/>
        </p:spPr>
        <p:txBody>
          <a:bodyPr wrap="square" rtlCol="0">
            <a:spAutoFit/>
          </a:bodyPr>
          <a:lstStyle/>
          <a:p>
            <a:r>
              <a:rPr lang="de-DE" sz="1200" b="1" dirty="0">
                <a:latin typeface="Arial Black" pitchFamily="34" charset="0"/>
              </a:rPr>
              <a:t>Deutscher Naturschutzrechtstag e. V.</a:t>
            </a:r>
          </a:p>
        </p:txBody>
      </p:sp>
      <p:sp>
        <p:nvSpPr>
          <p:cNvPr id="8" name="Text Box 11">
            <a:extLst>
              <a:ext uri="{FF2B5EF4-FFF2-40B4-BE49-F238E27FC236}">
                <a16:creationId xmlns="" xmlns:a16="http://schemas.microsoft.com/office/drawing/2014/main" id="{B8201853-16CB-5151-692A-EC324F00DFF3}"/>
              </a:ext>
            </a:extLst>
          </p:cNvPr>
          <p:cNvSpPr txBox="1">
            <a:spLocks noChangeArrowheads="1"/>
          </p:cNvSpPr>
          <p:nvPr userDrawn="1"/>
        </p:nvSpPr>
        <p:spPr bwMode="auto">
          <a:xfrm>
            <a:off x="8551515" y="6440790"/>
            <a:ext cx="558358" cy="33855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C398B567-9325-41E4-A6F2-53CAA91D2836}" type="slidenum">
              <a:rPr lang="de-DE" altLang="de-DE" sz="1600" smtClean="0">
                <a:solidFill>
                  <a:schemeClr val="bg1"/>
                </a:solidFill>
                <a:latin typeface="+mn-lt"/>
              </a:rPr>
              <a:pPr eaLnBrk="1" hangingPunct="1">
                <a:defRPr/>
              </a:pPr>
              <a:t>‹Nr.›</a:t>
            </a:fld>
            <a:endParaRPr lang="de-DE" altLang="de-DE" sz="1600" dirty="0">
              <a:solidFill>
                <a:schemeClr val="bg1"/>
              </a:solidFill>
              <a:latin typeface="+mn-lt"/>
            </a:endParaRPr>
          </a:p>
        </p:txBody>
      </p:sp>
    </p:spTree>
    <p:extLst>
      <p:ext uri="{BB962C8B-B14F-4D97-AF65-F5344CB8AC3E}">
        <p14:creationId xmlns:p14="http://schemas.microsoft.com/office/powerpoint/2010/main" val="370574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8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6182" y="5157192"/>
            <a:ext cx="5434186" cy="576064"/>
          </a:xfrm>
        </p:spPr>
        <p:txBody>
          <a:bodyPr/>
          <a:lstStyle/>
          <a:p>
            <a:r>
              <a:rPr lang="de-DE" sz="1800" b="1" dirty="0" smtClean="0">
                <a:solidFill>
                  <a:schemeClr val="accent1">
                    <a:lumMod val="50000"/>
                  </a:schemeClr>
                </a:solidFill>
              </a:rPr>
              <a:t>Plankton-Lebensgemeinschaft </a:t>
            </a:r>
            <a:endParaRPr lang="de-DE" sz="1800" b="1" dirty="0">
              <a:solidFill>
                <a:schemeClr val="accent1">
                  <a:lumMod val="50000"/>
                </a:schemeClr>
              </a:solidFill>
            </a:endParaRPr>
          </a:p>
        </p:txBody>
      </p:sp>
      <p:pic>
        <p:nvPicPr>
          <p:cNvPr id="4" name="Grafik 3" descr="Ein Bild, das Wirbellose, Organismus, Biolumineszenz, Plankton enthält.&#10;&#10;KI-generierte Inhalte können fehlerhaft sein.">
            <a:extLst>
              <a:ext uri="{FF2B5EF4-FFF2-40B4-BE49-F238E27FC236}">
                <a16:creationId xmlns="" xmlns:a16="http://schemas.microsoft.com/office/drawing/2014/main" id="{1183FA1F-2338-61A7-1F51-E280DB6F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020646"/>
            <a:ext cx="4222951" cy="2816708"/>
          </a:xfrm>
          <a:prstGeom prst="rect">
            <a:avLst/>
          </a:prstGeom>
        </p:spPr>
      </p:pic>
      <p:sp>
        <p:nvSpPr>
          <p:cNvPr id="3" name="Textfeld 2"/>
          <p:cNvSpPr txBox="1"/>
          <p:nvPr/>
        </p:nvSpPr>
        <p:spPr>
          <a:xfrm>
            <a:off x="3563888" y="5517232"/>
            <a:ext cx="2592288" cy="230832"/>
          </a:xfrm>
          <a:prstGeom prst="rect">
            <a:avLst/>
          </a:prstGeom>
          <a:noFill/>
        </p:spPr>
        <p:txBody>
          <a:bodyPr wrap="square" rtlCol="0">
            <a:spAutoFit/>
          </a:bodyPr>
          <a:lstStyle/>
          <a:p>
            <a:r>
              <a:rPr lang="de-DE" sz="900" dirty="0" smtClean="0"/>
              <a:t>Adobe Stock # 259046035</a:t>
            </a:r>
            <a:endParaRPr lang="de-DE" sz="900" dirty="0"/>
          </a:p>
        </p:txBody>
      </p:sp>
    </p:spTree>
    <p:extLst>
      <p:ext uri="{BB962C8B-B14F-4D97-AF65-F5344CB8AC3E}">
        <p14:creationId xmlns:p14="http://schemas.microsoft.com/office/powerpoint/2010/main" val="361947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Wasser, Himmel, Strand enthält.&#10;&#10;KI-generierte Inhalte können fehlerhaft sein.">
            <a:extLst>
              <a:ext uri="{FF2B5EF4-FFF2-40B4-BE49-F238E27FC236}">
                <a16:creationId xmlns="" xmlns:a16="http://schemas.microsoft.com/office/drawing/2014/main" id="{F6886F8B-8794-61CB-E63C-26A8C2B69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0807"/>
            <a:ext cx="6912768" cy="2854973"/>
          </a:xfrm>
          <a:prstGeom prst="rect">
            <a:avLst/>
          </a:prstGeom>
        </p:spPr>
      </p:pic>
      <p:sp>
        <p:nvSpPr>
          <p:cNvPr id="5" name="Textfeld 4">
            <a:extLst>
              <a:ext uri="{FF2B5EF4-FFF2-40B4-BE49-F238E27FC236}">
                <a16:creationId xmlns="" xmlns:a16="http://schemas.microsoft.com/office/drawing/2014/main" id="{3D7CED20-F52D-1FC5-60D1-E8E6F0E7D576}"/>
              </a:ext>
            </a:extLst>
          </p:cNvPr>
          <p:cNvSpPr txBox="1"/>
          <p:nvPr/>
        </p:nvSpPr>
        <p:spPr>
          <a:xfrm>
            <a:off x="2771800" y="4787861"/>
            <a:ext cx="3600400" cy="646331"/>
          </a:xfrm>
          <a:prstGeom prst="rect">
            <a:avLst/>
          </a:prstGeom>
          <a:noFill/>
        </p:spPr>
        <p:txBody>
          <a:bodyPr wrap="square" rtlCol="0">
            <a:spAutoFit/>
          </a:bodyPr>
          <a:lstStyle/>
          <a:p>
            <a:r>
              <a:rPr lang="de-DE" b="1" dirty="0">
                <a:solidFill>
                  <a:schemeClr val="accent1">
                    <a:lumMod val="50000"/>
                  </a:schemeClr>
                </a:solidFill>
              </a:rPr>
              <a:t>Kegelrobben auf Helgoländer </a:t>
            </a:r>
            <a:r>
              <a:rPr lang="de-DE" b="1" dirty="0" smtClean="0">
                <a:solidFill>
                  <a:schemeClr val="accent1">
                    <a:lumMod val="50000"/>
                  </a:schemeClr>
                </a:solidFill>
              </a:rPr>
              <a:t>Düne: das größte deutsche „Raubtier“</a:t>
            </a:r>
            <a:endParaRPr lang="de-DE" b="1" dirty="0">
              <a:solidFill>
                <a:schemeClr val="accent1">
                  <a:lumMod val="50000"/>
                </a:schemeClr>
              </a:solidFill>
            </a:endParaRPr>
          </a:p>
        </p:txBody>
      </p:sp>
    </p:spTree>
    <p:extLst>
      <p:ext uri="{BB962C8B-B14F-4D97-AF65-F5344CB8AC3E}">
        <p14:creationId xmlns:p14="http://schemas.microsoft.com/office/powerpoint/2010/main" val="175706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Helmholtz Zentrum für Umweltforschung UFZ &amp; AWI</a:t>
            </a:r>
            <a:endParaRPr lang="de-DE"/>
          </a:p>
        </p:txBody>
      </p:sp>
      <p:sp>
        <p:nvSpPr>
          <p:cNvPr id="4" name="Rechteck 3"/>
          <p:cNvSpPr/>
          <p:nvPr/>
        </p:nvSpPr>
        <p:spPr>
          <a:xfrm>
            <a:off x="539552" y="1916832"/>
            <a:ext cx="828092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solidFill>
                  <a:schemeClr val="bg1"/>
                </a:solidFill>
              </a:rPr>
              <a:t>III. Pflichtenstellung des Küstenstaats </a:t>
            </a:r>
            <a:endParaRPr lang="de-DE" sz="2400" dirty="0">
              <a:solidFill>
                <a:schemeClr val="bg1"/>
              </a:solidFill>
            </a:endParaRPr>
          </a:p>
        </p:txBody>
      </p:sp>
    </p:spTree>
    <p:extLst>
      <p:ext uri="{BB962C8B-B14F-4D97-AF65-F5344CB8AC3E}">
        <p14:creationId xmlns:p14="http://schemas.microsoft.com/office/powerpoint/2010/main" val="9854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1412776"/>
            <a:ext cx="8229600" cy="854968"/>
          </a:xfrm>
          <a:prstGeom prst="rect">
            <a:avLst/>
          </a:prstGeom>
        </p:spPr>
        <p:txBody>
          <a:bodyPr/>
          <a:lstStyle>
            <a:lvl1pPr>
              <a:defRPr sz="2800" b="1" baseline="0">
                <a:latin typeface="Arial" pitchFamily="34" charset="0"/>
                <a:cs typeface="Arial" pitchFamily="34" charset="0"/>
              </a:defRPr>
            </a:lvl1pPr>
          </a:lstStyle>
          <a:p>
            <a:r>
              <a:rPr lang="de-DE" sz="2400" dirty="0" smtClean="0"/>
              <a:t>IV. </a:t>
            </a:r>
            <a:r>
              <a:rPr lang="de-DE" sz="2400" dirty="0"/>
              <a:t>Natura 2000-Schutzgebiete im Küstenbereich und in der deutschen AWZ von Nord- und Ostsee</a:t>
            </a:r>
          </a:p>
        </p:txBody>
      </p:sp>
      <p:sp>
        <p:nvSpPr>
          <p:cNvPr id="7" name="Fußzeilenplatzhalter 6"/>
          <p:cNvSpPr>
            <a:spLocks noGrp="1"/>
          </p:cNvSpPr>
          <p:nvPr>
            <p:ph type="ftr" sz="quarter" idx="4294967295"/>
          </p:nvPr>
        </p:nvSpPr>
        <p:spPr>
          <a:xfrm>
            <a:off x="2915816" y="5085184"/>
            <a:ext cx="2895600" cy="365125"/>
          </a:xfrm>
          <a:prstGeom prst="rect">
            <a:avLst/>
          </a:prstGeom>
        </p:spPr>
        <p:txBody>
          <a:bodyPr/>
          <a:lstStyle/>
          <a:p>
            <a:r>
              <a:rPr lang="de-DE"/>
              <a:t>Helmholtz Zentrum für Umweltforschung UFZ &amp; AWI</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56" y="2132856"/>
            <a:ext cx="7956376" cy="412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0" y="4556555"/>
            <a:ext cx="2685843" cy="369332"/>
          </a:xfrm>
          <a:prstGeom prst="rect">
            <a:avLst/>
          </a:prstGeom>
          <a:noFill/>
        </p:spPr>
        <p:txBody>
          <a:bodyPr wrap="square" rtlCol="0">
            <a:spAutoFit/>
          </a:bodyPr>
          <a:lstStyle/>
          <a:p>
            <a:r>
              <a:rPr lang="de-DE" dirty="0"/>
              <a:t>NSG Borkum Riffgrund</a:t>
            </a:r>
          </a:p>
        </p:txBody>
      </p:sp>
    </p:spTree>
    <p:extLst>
      <p:ext uri="{BB962C8B-B14F-4D97-AF65-F5344CB8AC3E}">
        <p14:creationId xmlns:p14="http://schemas.microsoft.com/office/powerpoint/2010/main" val="113747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8229600" cy="864096"/>
          </a:xfrm>
        </p:spPr>
        <p:txBody>
          <a:bodyPr/>
          <a:lstStyle/>
          <a:p>
            <a:r>
              <a:rPr lang="de-DE" sz="2400" b="1" dirty="0">
                <a:solidFill>
                  <a:schemeClr val="accent1">
                    <a:lumMod val="50000"/>
                  </a:schemeClr>
                </a:solidFill>
              </a:rPr>
              <a:t>V. Von „Paper Parks“ zu effektiv verwalteten </a:t>
            </a:r>
            <a:r>
              <a:rPr lang="de-DE" sz="2400" b="1" dirty="0" smtClean="0">
                <a:solidFill>
                  <a:schemeClr val="accent1">
                    <a:lumMod val="50000"/>
                  </a:schemeClr>
                </a:solidFill>
              </a:rPr>
              <a:t>Schutzgebieten (Defizitanalyse)</a:t>
            </a:r>
            <a:endParaRPr lang="de-DE" sz="2400" b="1" dirty="0">
              <a:solidFill>
                <a:schemeClr val="accent1">
                  <a:lumMod val="50000"/>
                </a:schemeClr>
              </a:solidFill>
            </a:endParaRPr>
          </a:p>
        </p:txBody>
      </p:sp>
      <p:sp>
        <p:nvSpPr>
          <p:cNvPr id="7" name="Textfeld 6"/>
          <p:cNvSpPr txBox="1"/>
          <p:nvPr/>
        </p:nvSpPr>
        <p:spPr>
          <a:xfrm>
            <a:off x="539552" y="2278858"/>
            <a:ext cx="7992888" cy="3939540"/>
          </a:xfrm>
          <a:prstGeom prst="rect">
            <a:avLst/>
          </a:prstGeom>
          <a:noFill/>
        </p:spPr>
        <p:txBody>
          <a:bodyPr wrap="square" rtlCol="0">
            <a:spAutoFit/>
          </a:bodyPr>
          <a:lstStyle/>
          <a:p>
            <a:pPr marL="285750" indent="-285750">
              <a:buFont typeface="Arial" panose="020B0604020202020204" pitchFamily="34" charset="0"/>
              <a:buChar char="•"/>
            </a:pPr>
            <a:r>
              <a:rPr lang="de-DE" b="1" dirty="0" smtClean="0"/>
              <a:t>§ 57 NatSchG</a:t>
            </a:r>
            <a:r>
              <a:rPr lang="de-DE" dirty="0" smtClean="0"/>
              <a:t>: Bereinigung unnötiger Vorbehalte und Schutzeinschränkungen</a:t>
            </a:r>
          </a:p>
          <a:p>
            <a:pPr marL="285750" indent="-285750">
              <a:buFont typeface="Arial" panose="020B0604020202020204" pitchFamily="34" charset="0"/>
              <a:buChar char="•"/>
            </a:pPr>
            <a:r>
              <a:rPr lang="de-DE" dirty="0" smtClean="0"/>
              <a:t>Synchronisierung Schutzgebietsnetzwerk und Schutzgüter </a:t>
            </a:r>
            <a:r>
              <a:rPr lang="de-DE" b="1" dirty="0" smtClean="0"/>
              <a:t>regionales Völkerrecht </a:t>
            </a:r>
            <a:r>
              <a:rPr lang="de-DE" dirty="0" smtClean="0"/>
              <a:t>(</a:t>
            </a:r>
            <a:r>
              <a:rPr lang="de-DE" dirty="0" smtClean="0"/>
              <a:t>OSPAR-Ü </a:t>
            </a:r>
            <a:r>
              <a:rPr lang="de-DE" dirty="0" smtClean="0"/>
              <a:t>und HÜ), sowie mit Raumordnung, Fischereiauffüllungsgebieten</a:t>
            </a:r>
          </a:p>
          <a:p>
            <a:pPr marL="285750" indent="-285750">
              <a:buFont typeface="Arial" panose="020B0604020202020204" pitchFamily="34" charset="0"/>
              <a:buChar char="•"/>
            </a:pPr>
            <a:r>
              <a:rPr lang="de-DE" dirty="0" smtClean="0"/>
              <a:t>Einführung und Durchsetzung der </a:t>
            </a:r>
            <a:r>
              <a:rPr lang="de-DE" b="1" dirty="0" smtClean="0"/>
              <a:t>Fischereiverbote </a:t>
            </a:r>
            <a:r>
              <a:rPr lang="de-DE" dirty="0" smtClean="0"/>
              <a:t>in Schutzgebieten (mindestens 1/3)</a:t>
            </a:r>
          </a:p>
          <a:p>
            <a:pPr marL="285750" indent="-285750">
              <a:buFont typeface="Arial" panose="020B0604020202020204" pitchFamily="34" charset="0"/>
              <a:buChar char="•"/>
            </a:pPr>
            <a:r>
              <a:rPr lang="de-DE" b="1" dirty="0" smtClean="0"/>
              <a:t>Außenverbindlichkeit der Managementpläne </a:t>
            </a:r>
            <a:r>
              <a:rPr lang="de-DE" dirty="0" smtClean="0"/>
              <a:t>für Meeresschutzgebiete in wesentlichen Teilen, Durchsetzung auch gegenüber Bundesländern</a:t>
            </a:r>
          </a:p>
          <a:p>
            <a:pPr marL="285750" indent="-285750">
              <a:buFont typeface="Arial" panose="020B0604020202020204" pitchFamily="34" charset="0"/>
              <a:buChar char="•"/>
            </a:pPr>
            <a:r>
              <a:rPr lang="de-DE" dirty="0" smtClean="0"/>
              <a:t>Klarstellung der </a:t>
            </a:r>
            <a:r>
              <a:rPr lang="de-DE" b="1" dirty="0" smtClean="0"/>
              <a:t>Kompetenzen des BfN </a:t>
            </a:r>
            <a:r>
              <a:rPr lang="de-DE" dirty="0" smtClean="0"/>
              <a:t>(im Verhältnis BSH  und </a:t>
            </a:r>
            <a:r>
              <a:rPr lang="de-DE" dirty="0" err="1" smtClean="0"/>
              <a:t>Thünen</a:t>
            </a:r>
            <a:r>
              <a:rPr lang="de-DE" dirty="0" smtClean="0"/>
              <a:t>), sowie bei eingetretenen Umweltschäden </a:t>
            </a:r>
            <a:r>
              <a:rPr lang="de-DE" dirty="0" smtClean="0"/>
              <a:t>, Änderung  </a:t>
            </a:r>
            <a:r>
              <a:rPr lang="de-DE" b="1" dirty="0" smtClean="0"/>
              <a:t>§ 58 Abs. 1 S. 1 BNatSchG</a:t>
            </a:r>
            <a:endParaRPr lang="de-DE" b="1" dirty="0" smtClean="0"/>
          </a:p>
          <a:p>
            <a:pPr marL="285750" indent="-285750">
              <a:buFont typeface="Arial" panose="020B0604020202020204" pitchFamily="34" charset="0"/>
              <a:buChar char="•"/>
            </a:pPr>
            <a:r>
              <a:rPr lang="de-DE" b="1" dirty="0" smtClean="0"/>
              <a:t>Verbindlicher</a:t>
            </a:r>
            <a:r>
              <a:rPr lang="de-DE" dirty="0" smtClean="0"/>
              <a:t> </a:t>
            </a:r>
            <a:r>
              <a:rPr lang="de-DE" b="1" dirty="0"/>
              <a:t>Artmanagementplan</a:t>
            </a:r>
            <a:r>
              <a:rPr lang="de-DE" dirty="0"/>
              <a:t> für den </a:t>
            </a:r>
            <a:r>
              <a:rPr lang="de-DE" b="1" dirty="0"/>
              <a:t>Schweinswal </a:t>
            </a:r>
            <a:r>
              <a:rPr lang="de-DE" dirty="0"/>
              <a:t>der </a:t>
            </a:r>
            <a:r>
              <a:rPr lang="de-DE" dirty="0" smtClean="0"/>
              <a:t>zentralen </a:t>
            </a:r>
            <a:r>
              <a:rPr lang="de-DE" dirty="0"/>
              <a:t>Ostseepopulation, Stellnetzverbote, Migrationskorridore, </a:t>
            </a:r>
            <a:r>
              <a:rPr lang="de-DE" dirty="0" smtClean="0"/>
              <a:t>ATBAs</a:t>
            </a:r>
          </a:p>
          <a:p>
            <a:pPr marL="285750" indent="-285750">
              <a:buFont typeface="Arial" panose="020B0604020202020204" pitchFamily="34" charset="0"/>
              <a:buChar char="•"/>
            </a:pPr>
            <a:r>
              <a:rPr lang="de-DE" b="1" dirty="0" smtClean="0"/>
              <a:t>Überwachung</a:t>
            </a:r>
            <a:r>
              <a:rPr lang="de-DE" dirty="0" smtClean="0"/>
              <a:t> des Schutzgebietsnetzwerkes:  </a:t>
            </a:r>
            <a:r>
              <a:rPr lang="de-DE" dirty="0"/>
              <a:t>Kooperation mit </a:t>
            </a:r>
            <a:r>
              <a:rPr lang="de-DE" b="1" dirty="0"/>
              <a:t>MSZ </a:t>
            </a:r>
            <a:r>
              <a:rPr lang="de-DE" dirty="0"/>
              <a:t>(Maritimes Sicherheitszentrum) Cuxhaven </a:t>
            </a:r>
          </a:p>
          <a:p>
            <a:pPr marL="285750" indent="-285750">
              <a:buFont typeface="Arial" panose="020B0604020202020204" pitchFamily="34" charset="0"/>
              <a:buChar char="•"/>
            </a:pPr>
            <a:endParaRPr lang="de-DE" sz="1600" dirty="0"/>
          </a:p>
        </p:txBody>
      </p:sp>
    </p:spTree>
    <p:extLst>
      <p:ext uri="{BB962C8B-B14F-4D97-AF65-F5344CB8AC3E}">
        <p14:creationId xmlns:p14="http://schemas.microsoft.com/office/powerpoint/2010/main" val="205853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434321B6-AE5C-5E84-FF68-DCE91579E0A6}"/>
              </a:ext>
            </a:extLst>
          </p:cNvPr>
          <p:cNvPicPr>
            <a:picLocks noChangeAspect="1"/>
          </p:cNvPicPr>
          <p:nvPr/>
        </p:nvPicPr>
        <p:blipFill>
          <a:blip r:embed="rId3"/>
          <a:srcRect l="2256" t="17669" r="1162" b="7038"/>
          <a:stretch>
            <a:fillRect/>
          </a:stretch>
        </p:blipFill>
        <p:spPr>
          <a:xfrm>
            <a:off x="1" y="1340768"/>
            <a:ext cx="9144000" cy="4982587"/>
          </a:xfrm>
          <a:prstGeom prst="rect">
            <a:avLst/>
          </a:prstGeom>
        </p:spPr>
      </p:pic>
      <p:pic>
        <p:nvPicPr>
          <p:cNvPr id="8" name="Grafik 7">
            <a:extLst>
              <a:ext uri="{FF2B5EF4-FFF2-40B4-BE49-F238E27FC236}">
                <a16:creationId xmlns="" xmlns:a16="http://schemas.microsoft.com/office/drawing/2014/main" id="{B0B27136-2C6C-5D78-7C72-A61A51E8F36C}"/>
              </a:ext>
            </a:extLst>
          </p:cNvPr>
          <p:cNvPicPr>
            <a:picLocks noChangeAspect="1"/>
          </p:cNvPicPr>
          <p:nvPr/>
        </p:nvPicPr>
        <p:blipFill>
          <a:blip r:embed="rId4"/>
          <a:stretch>
            <a:fillRect/>
          </a:stretch>
        </p:blipFill>
        <p:spPr>
          <a:xfrm>
            <a:off x="2843808" y="1430220"/>
            <a:ext cx="5694158" cy="646232"/>
          </a:xfrm>
          <a:prstGeom prst="rect">
            <a:avLst/>
          </a:prstGeom>
        </p:spPr>
      </p:pic>
    </p:spTree>
    <p:extLst>
      <p:ext uri="{BB962C8B-B14F-4D97-AF65-F5344CB8AC3E}">
        <p14:creationId xmlns:p14="http://schemas.microsoft.com/office/powerpoint/2010/main" val="165934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Wasser, Karte, Luftbild, Luftfotografie enthält.&#10;&#10;KI-generierte Inhalte können fehlerhaft sein.">
            <a:extLst>
              <a:ext uri="{FF2B5EF4-FFF2-40B4-BE49-F238E27FC236}">
                <a16:creationId xmlns="" xmlns:a16="http://schemas.microsoft.com/office/drawing/2014/main" id="{267AFC0A-7D5F-A376-7283-19883DC0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363740"/>
            <a:ext cx="6192688" cy="4130522"/>
          </a:xfrm>
          <a:prstGeom prst="rect">
            <a:avLst/>
          </a:prstGeom>
        </p:spPr>
      </p:pic>
      <p:sp>
        <p:nvSpPr>
          <p:cNvPr id="5" name="Textfeld 4">
            <a:extLst>
              <a:ext uri="{FF2B5EF4-FFF2-40B4-BE49-F238E27FC236}">
                <a16:creationId xmlns="" xmlns:a16="http://schemas.microsoft.com/office/drawing/2014/main" id="{1213819F-8D93-8DB8-80D4-0F07E0BCF995}"/>
              </a:ext>
            </a:extLst>
          </p:cNvPr>
          <p:cNvSpPr txBox="1"/>
          <p:nvPr/>
        </p:nvSpPr>
        <p:spPr>
          <a:xfrm>
            <a:off x="2555776" y="5692606"/>
            <a:ext cx="5256584" cy="369332"/>
          </a:xfrm>
          <a:prstGeom prst="rect">
            <a:avLst/>
          </a:prstGeom>
          <a:noFill/>
        </p:spPr>
        <p:txBody>
          <a:bodyPr wrap="square" rtlCol="0">
            <a:spAutoFit/>
          </a:bodyPr>
          <a:lstStyle/>
          <a:p>
            <a:r>
              <a:rPr lang="de-DE" b="1" dirty="0">
                <a:solidFill>
                  <a:schemeClr val="accent1">
                    <a:lumMod val="50000"/>
                  </a:schemeClr>
                </a:solidFill>
              </a:rPr>
              <a:t>Nationalpark Vorpommersche Boddenlandschaft</a:t>
            </a:r>
          </a:p>
        </p:txBody>
      </p:sp>
    </p:spTree>
    <p:extLst>
      <p:ext uri="{BB962C8B-B14F-4D97-AF65-F5344CB8AC3E}">
        <p14:creationId xmlns:p14="http://schemas.microsoft.com/office/powerpoint/2010/main" val="103571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Karte, Atlas, Diagramm enthält.&#10;&#10;KI-generierte Inhalte können fehlerhaft sein.">
            <a:extLst>
              <a:ext uri="{FF2B5EF4-FFF2-40B4-BE49-F238E27FC236}">
                <a16:creationId xmlns="" xmlns:a16="http://schemas.microsoft.com/office/drawing/2014/main" id="{2145086C-C4F4-1D17-CED8-EFC0425B7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5159598"/>
          </a:xfrm>
          <a:prstGeom prst="rect">
            <a:avLst/>
          </a:prstGeom>
        </p:spPr>
      </p:pic>
    </p:spTree>
    <p:extLst>
      <p:ext uri="{BB962C8B-B14F-4D97-AF65-F5344CB8AC3E}">
        <p14:creationId xmlns:p14="http://schemas.microsoft.com/office/powerpoint/2010/main" val="2172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772816"/>
            <a:ext cx="6534472" cy="523220"/>
          </a:xfrm>
          <a:prstGeom prst="rect">
            <a:avLst/>
          </a:prstGeom>
        </p:spPr>
        <p:txBody>
          <a:bodyPr wrap="square">
            <a:spAutoFit/>
          </a:bodyPr>
          <a:lstStyle/>
          <a:p>
            <a:r>
              <a:rPr lang="de-DE" sz="2800" b="1" dirty="0">
                <a:solidFill>
                  <a:schemeClr val="accent1">
                    <a:lumMod val="50000"/>
                  </a:schemeClr>
                </a:solidFill>
              </a:rPr>
              <a:t>VI. Rückblick und Dank </a:t>
            </a:r>
          </a:p>
        </p:txBody>
      </p:sp>
      <p:sp>
        <p:nvSpPr>
          <p:cNvPr id="2" name="Textfeld 1"/>
          <p:cNvSpPr txBox="1"/>
          <p:nvPr/>
        </p:nvSpPr>
        <p:spPr>
          <a:xfrm>
            <a:off x="467544" y="2296036"/>
            <a:ext cx="8208912" cy="2031325"/>
          </a:xfrm>
          <a:prstGeom prst="rect">
            <a:avLst/>
          </a:prstGeom>
          <a:noFill/>
        </p:spPr>
        <p:txBody>
          <a:bodyPr wrap="square" rtlCol="0">
            <a:spAutoFit/>
          </a:bodyPr>
          <a:lstStyle/>
          <a:p>
            <a:r>
              <a:rPr lang="de-DE" dirty="0" smtClean="0"/>
              <a:t>-</a:t>
            </a:r>
            <a:r>
              <a:rPr lang="de-DE" b="1" dirty="0" smtClean="0"/>
              <a:t>4. Warnemünder Naturschutzrechtstag 1999 „Naturschutz und Rechtsregime im Küsten- und Offshore –Bereich“, Tagungsband (erst) 2003 im Nomos Verlag</a:t>
            </a:r>
          </a:p>
          <a:p>
            <a:r>
              <a:rPr lang="de-DE" b="1" dirty="0" smtClean="0"/>
              <a:t>-8. Warnemünder Naturschutzrechtstag: Workshop Schutzgebietsnetzwerk Schwarzes Meer + multi-</a:t>
            </a:r>
            <a:r>
              <a:rPr lang="de-DE" b="1" dirty="0" err="1" smtClean="0"/>
              <a:t>use</a:t>
            </a:r>
            <a:r>
              <a:rPr lang="de-DE" b="1" dirty="0" smtClean="0"/>
              <a:t> WEA/Marikultur</a:t>
            </a:r>
          </a:p>
          <a:p>
            <a:r>
              <a:rPr lang="de-DE" b="1" dirty="0" smtClean="0"/>
              <a:t>-9. Warnemünder Naturschutzrechtstag </a:t>
            </a:r>
            <a:r>
              <a:rPr lang="de-DE" b="1" dirty="0" smtClean="0"/>
              <a:t> </a:t>
            </a:r>
            <a:r>
              <a:rPr lang="de-DE" b="1" dirty="0" smtClean="0"/>
              <a:t>„Das </a:t>
            </a:r>
            <a:r>
              <a:rPr lang="de-DE" b="1" dirty="0"/>
              <a:t>neue Naturschutzrecht des </a:t>
            </a:r>
            <a:r>
              <a:rPr lang="de-DE" b="1" dirty="0" smtClean="0"/>
              <a:t>Bundes“ , Tagungsband im Nomos Verlag 2011 (Thema u.a. Kapitel 6 BNatSchG „Meeresnaturschutzrecht“ )</a:t>
            </a:r>
            <a:endParaRPr lang="de-DE" b="1" dirty="0"/>
          </a:p>
        </p:txBody>
      </p:sp>
      <p:sp>
        <p:nvSpPr>
          <p:cNvPr id="3" name="Textfeld 2"/>
          <p:cNvSpPr txBox="1"/>
          <p:nvPr/>
        </p:nvSpPr>
        <p:spPr>
          <a:xfrm>
            <a:off x="611560" y="4509120"/>
            <a:ext cx="7632848" cy="1323439"/>
          </a:xfrm>
          <a:prstGeom prst="rect">
            <a:avLst/>
          </a:prstGeom>
          <a:noFill/>
        </p:spPr>
        <p:txBody>
          <a:bodyPr wrap="square" rtlCol="0">
            <a:spAutoFit/>
          </a:bodyPr>
          <a:lstStyle/>
          <a:p>
            <a:r>
              <a:rPr lang="de-DE" sz="2000" b="1" dirty="0" smtClean="0"/>
              <a:t>Einzelheiten auf der Website des DNRT e.V.</a:t>
            </a:r>
          </a:p>
          <a:p>
            <a:r>
              <a:rPr lang="de-DE" sz="2000" b="1" dirty="0" smtClean="0"/>
              <a:t>https:/www.naturschutzrechtstag.de</a:t>
            </a:r>
          </a:p>
          <a:p>
            <a:endParaRPr lang="de-DE" sz="2000" b="1" dirty="0"/>
          </a:p>
          <a:p>
            <a:r>
              <a:rPr lang="de-DE" sz="2000" b="1" dirty="0" smtClean="0"/>
              <a:t>Werden Sie gerne Mitglied des Vereins DNRT e.V. !</a:t>
            </a:r>
            <a:endParaRPr lang="de-DE" sz="2000" dirty="0"/>
          </a:p>
        </p:txBody>
      </p:sp>
    </p:spTree>
    <p:extLst>
      <p:ext uri="{BB962C8B-B14F-4D97-AF65-F5344CB8AC3E}">
        <p14:creationId xmlns:p14="http://schemas.microsoft.com/office/powerpoint/2010/main" val="165570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74848" y="1556792"/>
            <a:ext cx="8229600" cy="1224136"/>
          </a:xfrm>
          <a:prstGeom prst="rect">
            <a:avLst/>
          </a:prstGeom>
        </p:spPr>
        <p:txBody>
          <a:bodyPr/>
          <a:lstStyle>
            <a:lvl1pPr>
              <a:defRPr sz="2800" b="1" baseline="0">
                <a:latin typeface="Arial" pitchFamily="34" charset="0"/>
                <a:cs typeface="Arial" pitchFamily="34" charset="0"/>
              </a:defRPr>
            </a:lvl1pPr>
          </a:lstStyle>
          <a:p>
            <a:r>
              <a:rPr lang="de-DE" dirty="0">
                <a:solidFill>
                  <a:schemeClr val="accent1">
                    <a:lumMod val="50000"/>
                  </a:schemeClr>
                </a:solidFill>
              </a:rPr>
              <a:t>Vielen Dank für Ihre Aufmerksamkeit!</a:t>
            </a:r>
            <a:br>
              <a:rPr lang="de-DE" dirty="0">
                <a:solidFill>
                  <a:schemeClr val="accent1">
                    <a:lumMod val="50000"/>
                  </a:schemeClr>
                </a:solidFill>
              </a:rPr>
            </a:br>
            <a:r>
              <a:rPr lang="de-DE" dirty="0">
                <a:solidFill>
                  <a:schemeClr val="accent1">
                    <a:lumMod val="50000"/>
                  </a:schemeClr>
                </a:solidFill>
              </a:rPr>
              <a:t/>
            </a:r>
            <a:br>
              <a:rPr lang="de-DE" dirty="0">
                <a:solidFill>
                  <a:schemeClr val="accent1">
                    <a:lumMod val="50000"/>
                  </a:schemeClr>
                </a:solidFill>
              </a:rPr>
            </a:br>
            <a:endParaRPr lang="de-DE" dirty="0">
              <a:solidFill>
                <a:schemeClr val="accent1">
                  <a:lumMod val="50000"/>
                </a:schemeClr>
              </a:solidFill>
            </a:endParaRPr>
          </a:p>
        </p:txBody>
      </p:sp>
      <p:sp>
        <p:nvSpPr>
          <p:cNvPr id="7" name="Textfeld 6"/>
          <p:cNvSpPr txBox="1"/>
          <p:nvPr/>
        </p:nvSpPr>
        <p:spPr>
          <a:xfrm>
            <a:off x="5508104" y="5687670"/>
            <a:ext cx="1944216" cy="261610"/>
          </a:xfrm>
          <a:prstGeom prst="rect">
            <a:avLst/>
          </a:prstGeom>
          <a:noFill/>
        </p:spPr>
        <p:txBody>
          <a:bodyPr wrap="square" rtlCol="0">
            <a:spAutoFit/>
          </a:bodyPr>
          <a:lstStyle/>
          <a:p>
            <a:r>
              <a:rPr lang="de-DE" sz="1100" dirty="0">
                <a:solidFill>
                  <a:schemeClr val="bg1"/>
                </a:solidFill>
                <a:latin typeface="Arial" pitchFamily="34" charset="0"/>
                <a:cs typeface="Arial" pitchFamily="34" charset="0"/>
              </a:rPr>
              <a:t>Aufnahme: Ulrich</a:t>
            </a:r>
            <a:r>
              <a:rPr lang="de-DE" sz="1100" baseline="0" dirty="0">
                <a:solidFill>
                  <a:schemeClr val="bg1"/>
                </a:solidFill>
                <a:latin typeface="Arial" pitchFamily="34" charset="0"/>
                <a:cs typeface="Arial" pitchFamily="34" charset="0"/>
              </a:rPr>
              <a:t> Hampicke</a:t>
            </a:r>
            <a:endParaRPr lang="de-DE" sz="1100" dirty="0">
              <a:solidFill>
                <a:schemeClr val="bg1"/>
              </a:solidFill>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077" y="2940923"/>
            <a:ext cx="2236787" cy="278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26456"/>
            <a:ext cx="3452813"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rnd">
                <a:solidFill>
                  <a:srgbClr val="000000"/>
                </a:solidFill>
                <a:round/>
                <a:headEnd/>
                <a:tailEnd/>
              </a14:hiddenLine>
            </a:ext>
          </a:extLst>
        </p:spPr>
      </p:pic>
      <p:pic>
        <p:nvPicPr>
          <p:cNvPr id="9" name="Picture 6" descr="nepnor"/>
          <p:cNvPicPr>
            <a:picLocks noChangeAspect="1" noChangeArrowheads="1"/>
          </p:cNvPicPr>
          <p:nvPr/>
        </p:nvPicPr>
        <p:blipFill>
          <a:blip r:embed="rId4"/>
          <a:srcRect/>
          <a:stretch>
            <a:fillRect/>
          </a:stretch>
        </p:blipFill>
        <p:spPr bwMode="auto">
          <a:xfrm>
            <a:off x="5724128" y="3452873"/>
            <a:ext cx="3419871" cy="2641600"/>
          </a:xfrm>
          <a:prstGeom prst="rect">
            <a:avLst/>
          </a:prstGeom>
          <a:noFill/>
          <a:ln w="50800" cap="rnd">
            <a:solidFill>
              <a:schemeClr val="accent1">
                <a:lumMod val="50000"/>
                <a:alpha val="0"/>
              </a:schemeClr>
            </a:solidFill>
            <a:round/>
            <a:headEnd/>
            <a:tailEnd/>
          </a:ln>
        </p:spPr>
      </p:pic>
      <p:sp>
        <p:nvSpPr>
          <p:cNvPr id="2" name="Textfeld 1"/>
          <p:cNvSpPr txBox="1"/>
          <p:nvPr/>
        </p:nvSpPr>
        <p:spPr>
          <a:xfrm>
            <a:off x="3635896" y="5818475"/>
            <a:ext cx="1944216" cy="246221"/>
          </a:xfrm>
          <a:prstGeom prst="rect">
            <a:avLst/>
          </a:prstGeom>
          <a:noFill/>
        </p:spPr>
        <p:txBody>
          <a:bodyPr wrap="square" rtlCol="0">
            <a:spAutoFit/>
          </a:bodyPr>
          <a:lstStyle/>
          <a:p>
            <a:r>
              <a:rPr lang="de-DE" sz="1000" dirty="0" smtClean="0"/>
              <a:t>Foto: Sven </a:t>
            </a:r>
            <a:r>
              <a:rPr lang="de-DE" sz="1000" dirty="0" err="1" smtClean="0"/>
              <a:t>Koschinski</a:t>
            </a:r>
            <a:endParaRPr lang="de-DE" sz="1000" dirty="0"/>
          </a:p>
        </p:txBody>
      </p:sp>
    </p:spTree>
    <p:extLst>
      <p:ext uri="{BB962C8B-B14F-4D97-AF65-F5344CB8AC3E}">
        <p14:creationId xmlns:p14="http://schemas.microsoft.com/office/powerpoint/2010/main" val="396700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060848"/>
            <a:ext cx="8856984" cy="3888432"/>
          </a:xfrm>
        </p:spPr>
        <p:txBody>
          <a:bodyPr/>
          <a:lstStyle/>
          <a:p>
            <a:pPr algn="l">
              <a:spcBef>
                <a:spcPts val="600"/>
              </a:spcBef>
              <a:spcAft>
                <a:spcPts val="1200"/>
              </a:spcAft>
            </a:pPr>
            <a:r>
              <a:rPr lang="de-DE" sz="2400" b="1" dirty="0" smtClean="0">
                <a:solidFill>
                  <a:schemeClr val="accent1">
                    <a:lumMod val="50000"/>
                  </a:schemeClr>
                </a:solidFill>
              </a:rPr>
              <a:t>Aktuell: </a:t>
            </a:r>
            <a:r>
              <a:rPr lang="de-DE" sz="3200" dirty="0">
                <a:solidFill>
                  <a:schemeClr val="accent1">
                    <a:lumMod val="50000"/>
                  </a:schemeClr>
                </a:solidFill>
              </a:rPr>
              <a:t/>
            </a:r>
            <a:br>
              <a:rPr lang="de-DE" sz="3200" dirty="0">
                <a:solidFill>
                  <a:schemeClr val="accent1">
                    <a:lumMod val="50000"/>
                  </a:schemeClr>
                </a:solidFill>
              </a:rPr>
            </a:br>
            <a:r>
              <a:rPr lang="de-DE" sz="2400" dirty="0">
                <a:solidFill>
                  <a:schemeClr val="accent1">
                    <a:lumMod val="50000"/>
                  </a:schemeClr>
                </a:solidFill>
              </a:rPr>
              <a:t>- Der Schutz unserer </a:t>
            </a:r>
            <a:r>
              <a:rPr lang="de-DE" sz="2400" dirty="0" smtClean="0">
                <a:solidFill>
                  <a:schemeClr val="accent1">
                    <a:lumMod val="50000"/>
                  </a:schemeClr>
                </a:solidFill>
              </a:rPr>
              <a:t>Meere, </a:t>
            </a:r>
            <a:r>
              <a:rPr lang="de-DE" sz="2400" dirty="0" err="1"/>
              <a:t>oekom</a:t>
            </a:r>
            <a:r>
              <a:rPr lang="de-DE" sz="2400" dirty="0"/>
              <a:t> Verlag </a:t>
            </a:r>
            <a:r>
              <a:rPr lang="de-DE" sz="2400" dirty="0" smtClean="0"/>
              <a:t/>
            </a:r>
            <a:br>
              <a:rPr lang="de-DE" sz="2400" dirty="0" smtClean="0"/>
            </a:br>
            <a:r>
              <a:rPr lang="de-DE" sz="2400" dirty="0" smtClean="0"/>
              <a:t>München 2024 , </a:t>
            </a:r>
            <a:r>
              <a:rPr lang="de-DE" sz="2400" dirty="0"/>
              <a:t>ISBN 978-3-962 38-388-6 </a:t>
            </a:r>
            <a:r>
              <a:rPr lang="de-DE" sz="2400" dirty="0">
                <a:solidFill>
                  <a:schemeClr val="accent1">
                    <a:lumMod val="50000"/>
                  </a:schemeClr>
                </a:solidFill>
              </a:rPr>
              <a:t/>
            </a:r>
            <a:br>
              <a:rPr lang="de-DE" sz="2400" dirty="0">
                <a:solidFill>
                  <a:schemeClr val="accent1">
                    <a:lumMod val="50000"/>
                  </a:schemeClr>
                </a:solidFill>
              </a:rPr>
            </a:br>
            <a:r>
              <a:rPr lang="de-DE" sz="2400" dirty="0">
                <a:solidFill>
                  <a:schemeClr val="accent1">
                    <a:lumMod val="50000"/>
                  </a:schemeClr>
                </a:solidFill>
              </a:rPr>
              <a:t>-Detlef Czybulka, Kommentierung vor </a:t>
            </a:r>
            <a:r>
              <a:rPr lang="de-DE" sz="2400" dirty="0" smtClean="0">
                <a:solidFill>
                  <a:schemeClr val="accent1">
                    <a:lumMod val="50000"/>
                  </a:schemeClr>
                </a:solidFill>
              </a:rPr>
              <a:t/>
            </a:r>
            <a:br>
              <a:rPr lang="de-DE" sz="2400" dirty="0" smtClean="0">
                <a:solidFill>
                  <a:schemeClr val="accent1">
                    <a:lumMod val="50000"/>
                  </a:schemeClr>
                </a:solidFill>
              </a:rPr>
            </a:br>
            <a:r>
              <a:rPr lang="de-DE" sz="2400" dirty="0" smtClean="0">
                <a:solidFill>
                  <a:schemeClr val="accent1">
                    <a:lumMod val="50000"/>
                  </a:schemeClr>
                </a:solidFill>
              </a:rPr>
              <a:t>§§ </a:t>
            </a:r>
            <a:r>
              <a:rPr lang="de-DE" sz="2400" dirty="0">
                <a:solidFill>
                  <a:schemeClr val="accent1">
                    <a:lumMod val="50000"/>
                  </a:schemeClr>
                </a:solidFill>
              </a:rPr>
              <a:t>56 ff. bis § 58 BNatSchG, in: </a:t>
            </a:r>
            <a:r>
              <a:rPr lang="de-DE" sz="2400" dirty="0" smtClean="0">
                <a:solidFill>
                  <a:schemeClr val="accent1">
                    <a:lumMod val="50000"/>
                  </a:schemeClr>
                </a:solidFill>
              </a:rPr>
              <a:t/>
            </a:r>
            <a:br>
              <a:rPr lang="de-DE" sz="2400" dirty="0" smtClean="0">
                <a:solidFill>
                  <a:schemeClr val="accent1">
                    <a:lumMod val="50000"/>
                  </a:schemeClr>
                </a:solidFill>
              </a:rPr>
            </a:br>
            <a:r>
              <a:rPr lang="de-DE" sz="2400" dirty="0" smtClean="0">
                <a:solidFill>
                  <a:schemeClr val="accent1">
                    <a:lumMod val="50000"/>
                  </a:schemeClr>
                </a:solidFill>
              </a:rPr>
              <a:t>Schumacher/Fischer-Hüftle</a:t>
            </a:r>
            <a:r>
              <a:rPr lang="de-DE" sz="2400" dirty="0">
                <a:solidFill>
                  <a:schemeClr val="accent1">
                    <a:lumMod val="50000"/>
                  </a:schemeClr>
                </a:solidFill>
              </a:rPr>
              <a:t>, </a:t>
            </a:r>
            <a:r>
              <a:rPr lang="de-DE" sz="2400" dirty="0" smtClean="0">
                <a:solidFill>
                  <a:schemeClr val="accent1">
                    <a:lumMod val="50000"/>
                  </a:schemeClr>
                </a:solidFill>
              </a:rPr>
              <a:t>BNatSchG</a:t>
            </a:r>
            <a:br>
              <a:rPr lang="de-DE" sz="2400" dirty="0" smtClean="0">
                <a:solidFill>
                  <a:schemeClr val="accent1">
                    <a:lumMod val="50000"/>
                  </a:schemeClr>
                </a:solidFill>
              </a:rPr>
            </a:br>
            <a:r>
              <a:rPr lang="de-DE" sz="2400" dirty="0" smtClean="0">
                <a:solidFill>
                  <a:schemeClr val="accent1">
                    <a:lumMod val="50000"/>
                  </a:schemeClr>
                </a:solidFill>
              </a:rPr>
              <a:t>Kommentar, </a:t>
            </a:r>
            <a:r>
              <a:rPr lang="de-DE" sz="2400" dirty="0">
                <a:solidFill>
                  <a:schemeClr val="accent1">
                    <a:lumMod val="50000"/>
                  </a:schemeClr>
                </a:solidFill>
              </a:rPr>
              <a:t>3. Aufl. 2021, S. 1135 - 1263</a:t>
            </a:r>
            <a:br>
              <a:rPr lang="de-DE" sz="2400" dirty="0">
                <a:solidFill>
                  <a:schemeClr val="accent1">
                    <a:lumMod val="50000"/>
                  </a:schemeClr>
                </a:solidFill>
              </a:rPr>
            </a:br>
            <a:r>
              <a:rPr lang="de-DE" sz="2400" dirty="0">
                <a:solidFill>
                  <a:schemeClr val="accent1">
                    <a:lumMod val="50000"/>
                  </a:schemeClr>
                </a:solidFill>
              </a:rPr>
              <a:t/>
            </a:r>
            <a:br>
              <a:rPr lang="de-DE" sz="2400" dirty="0">
                <a:solidFill>
                  <a:schemeClr val="accent1">
                    <a:lumMod val="50000"/>
                  </a:schemeClr>
                </a:solidFill>
              </a:rPr>
            </a:br>
            <a:endParaRPr lang="de-DE" sz="4000" dirty="0">
              <a:solidFill>
                <a:schemeClr val="accent1">
                  <a:lumMod val="75000"/>
                </a:schemeClr>
              </a:solidFill>
            </a:endParaRPr>
          </a:p>
        </p:txBody>
      </p:sp>
      <p:pic>
        <p:nvPicPr>
          <p:cNvPr id="1026" name="Picture 2">
            <a:extLst>
              <a:ext uri="{FF2B5EF4-FFF2-40B4-BE49-F238E27FC236}">
                <a16:creationId xmlns="" xmlns:a16="http://schemas.microsoft.com/office/drawing/2014/main" id="{C9781676-BF81-844B-B48C-D1914D4425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407" y="1772816"/>
            <a:ext cx="223197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3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33562" y="2384219"/>
            <a:ext cx="7776864" cy="4893647"/>
          </a:xfrm>
          <a:prstGeom prst="rect">
            <a:avLst/>
          </a:prstGeom>
          <a:noFill/>
        </p:spPr>
        <p:txBody>
          <a:bodyPr wrap="square" rtlCol="0">
            <a:spAutoFit/>
          </a:bodyPr>
          <a:lstStyle/>
          <a:p>
            <a:pPr>
              <a:spcAft>
                <a:spcPts val="800"/>
              </a:spcAft>
            </a:pPr>
            <a:r>
              <a:rPr lang="de-DE" b="1" dirty="0">
                <a:solidFill>
                  <a:schemeClr val="accent1">
                    <a:lumMod val="50000"/>
                  </a:schemeClr>
                </a:solidFill>
                <a:latin typeface="Arial" pitchFamily="34" charset="0"/>
                <a:cs typeface="Arial" pitchFamily="34" charset="0"/>
              </a:rPr>
              <a:t>I.  Meeresnaturschutz als Rechtspflicht und komplex gewordene Aufgabe</a:t>
            </a:r>
          </a:p>
          <a:p>
            <a:pPr marL="342900" indent="-342900">
              <a:spcAft>
                <a:spcPts val="800"/>
              </a:spcAft>
              <a:buFont typeface="+mj-lt"/>
              <a:buAutoNum type="arabicPeriod"/>
            </a:pPr>
            <a:r>
              <a:rPr lang="de-DE" dirty="0">
                <a:solidFill>
                  <a:schemeClr val="accent1">
                    <a:lumMod val="50000"/>
                  </a:schemeClr>
                </a:solidFill>
                <a:latin typeface="Arial" pitchFamily="34" charset="0"/>
                <a:cs typeface="Arial" pitchFamily="34" charset="0"/>
              </a:rPr>
              <a:t>„Kaskadensystem“ : SRÜ, CBD, EU-Recht, nationales Recht </a:t>
            </a:r>
          </a:p>
          <a:p>
            <a:pPr marL="342900" indent="-342900">
              <a:spcAft>
                <a:spcPts val="800"/>
              </a:spcAft>
              <a:buFont typeface="+mj-lt"/>
              <a:buAutoNum type="arabicPeriod"/>
            </a:pPr>
            <a:r>
              <a:rPr lang="de-DE" dirty="0">
                <a:solidFill>
                  <a:schemeClr val="accent1">
                    <a:lumMod val="50000"/>
                  </a:schemeClr>
                </a:solidFill>
                <a:latin typeface="Arial" pitchFamily="34" charset="0"/>
                <a:cs typeface="Arial" pitchFamily="34" charset="0"/>
              </a:rPr>
              <a:t>Ökosystem-Ansatz</a:t>
            </a:r>
          </a:p>
          <a:p>
            <a:pPr>
              <a:spcAft>
                <a:spcPts val="800"/>
              </a:spcAft>
            </a:pPr>
            <a:r>
              <a:rPr lang="de-DE" b="1" dirty="0">
                <a:solidFill>
                  <a:schemeClr val="accent1">
                    <a:lumMod val="50000"/>
                  </a:schemeClr>
                </a:solidFill>
                <a:latin typeface="Arial" pitchFamily="34" charset="0"/>
                <a:cs typeface="Arial" pitchFamily="34" charset="0"/>
              </a:rPr>
              <a:t>II. Schutzgüter</a:t>
            </a:r>
          </a:p>
          <a:p>
            <a:pPr>
              <a:spcAft>
                <a:spcPts val="800"/>
              </a:spcAft>
            </a:pPr>
            <a:r>
              <a:rPr lang="de-DE" b="1" dirty="0">
                <a:solidFill>
                  <a:schemeClr val="accent1">
                    <a:lumMod val="50000"/>
                  </a:schemeClr>
                </a:solidFill>
                <a:latin typeface="Arial" pitchFamily="34" charset="0"/>
                <a:cs typeface="Arial" pitchFamily="34" charset="0"/>
              </a:rPr>
              <a:t>III. Pflichtenstellung der Küstenstaaten</a:t>
            </a:r>
          </a:p>
          <a:p>
            <a:pPr>
              <a:spcAft>
                <a:spcPts val="800"/>
              </a:spcAft>
            </a:pPr>
            <a:r>
              <a:rPr lang="de-DE" b="1" dirty="0">
                <a:solidFill>
                  <a:schemeClr val="accent1">
                    <a:lumMod val="50000"/>
                  </a:schemeClr>
                </a:solidFill>
                <a:latin typeface="Arial" pitchFamily="34" charset="0"/>
                <a:cs typeface="Arial" pitchFamily="34" charset="0"/>
              </a:rPr>
              <a:t>IV. Konkretisierung in Raum und Zeit am Beispiel der Meeresschutzgebiete in deutschen Gewässern</a:t>
            </a:r>
          </a:p>
          <a:p>
            <a:pPr>
              <a:spcAft>
                <a:spcPts val="800"/>
              </a:spcAft>
            </a:pPr>
            <a:r>
              <a:rPr lang="de-DE" b="1" dirty="0">
                <a:solidFill>
                  <a:schemeClr val="accent1">
                    <a:lumMod val="50000"/>
                  </a:schemeClr>
                </a:solidFill>
                <a:latin typeface="Arial" pitchFamily="34" charset="0"/>
                <a:cs typeface="Arial" pitchFamily="34" charset="0"/>
              </a:rPr>
              <a:t>V. Von „Paper Parks“ zu effektiv verwalteten Schutzgebieten</a:t>
            </a:r>
          </a:p>
          <a:p>
            <a:pPr>
              <a:spcAft>
                <a:spcPts val="800"/>
              </a:spcAft>
            </a:pPr>
            <a:r>
              <a:rPr lang="de-DE" b="1" dirty="0">
                <a:solidFill>
                  <a:schemeClr val="accent1">
                    <a:lumMod val="50000"/>
                  </a:schemeClr>
                </a:solidFill>
                <a:latin typeface="Arial" pitchFamily="34" charset="0"/>
                <a:cs typeface="Arial" pitchFamily="34" charset="0"/>
              </a:rPr>
              <a:t>VI. Rückblick und Dank</a:t>
            </a:r>
          </a:p>
          <a:p>
            <a:pPr>
              <a:spcAft>
                <a:spcPts val="800"/>
              </a:spcAft>
            </a:pPr>
            <a:endParaRPr lang="de-DE" b="1" dirty="0">
              <a:latin typeface="Arial" pitchFamily="34" charset="0"/>
              <a:cs typeface="Arial" pitchFamily="34" charset="0"/>
            </a:endParaRPr>
          </a:p>
          <a:p>
            <a:endParaRPr lang="de-DE" b="1" dirty="0">
              <a:latin typeface="Arial" pitchFamily="34" charset="0"/>
              <a:cs typeface="Arial" pitchFamily="34" charset="0"/>
            </a:endParaRPr>
          </a:p>
          <a:p>
            <a:endParaRPr lang="de-DE" b="1" dirty="0">
              <a:latin typeface="Arial" pitchFamily="34" charset="0"/>
              <a:cs typeface="Arial" pitchFamily="34" charset="0"/>
            </a:endParaRPr>
          </a:p>
          <a:p>
            <a:r>
              <a:rPr lang="de-DE" dirty="0">
                <a:latin typeface="Arial" pitchFamily="34" charset="0"/>
                <a:cs typeface="Arial" pitchFamily="34" charset="0"/>
              </a:rPr>
              <a:t>     </a:t>
            </a:r>
            <a:endParaRPr lang="de-DE" b="1" dirty="0">
              <a:latin typeface="Arial" pitchFamily="34" charset="0"/>
              <a:cs typeface="Arial" pitchFamily="34" charset="0"/>
            </a:endParaRPr>
          </a:p>
        </p:txBody>
      </p:sp>
      <p:sp>
        <p:nvSpPr>
          <p:cNvPr id="8" name="Titel 1">
            <a:extLst>
              <a:ext uri="{FF2B5EF4-FFF2-40B4-BE49-F238E27FC236}">
                <a16:creationId xmlns="" xmlns:a16="http://schemas.microsoft.com/office/drawing/2014/main" id="{A86D6794-93AE-4E87-87C0-B5AC01BE6E81}"/>
              </a:ext>
            </a:extLst>
          </p:cNvPr>
          <p:cNvSpPr txBox="1">
            <a:spLocks noGrp="1"/>
          </p:cNvSpPr>
          <p:nvPr>
            <p:ph type="title"/>
          </p:nvPr>
        </p:nvSpPr>
        <p:spPr>
          <a:xfrm>
            <a:off x="419100" y="1628775"/>
            <a:ext cx="8205788" cy="777204"/>
          </a:xfrm>
          <a:prstGeom prst="rect">
            <a:avLst/>
          </a:prstGeom>
        </p:spPr>
        <p:txBody>
          <a:bodyPr/>
          <a:lstStyle/>
          <a:p>
            <a:r>
              <a:rPr lang="de-DE" sz="3600" b="1" dirty="0">
                <a:solidFill>
                  <a:schemeClr val="accent1">
                    <a:lumMod val="50000"/>
                  </a:schemeClr>
                </a:solidFill>
              </a:rPr>
              <a:t>Übersicht </a:t>
            </a:r>
          </a:p>
        </p:txBody>
      </p:sp>
    </p:spTree>
    <p:extLst>
      <p:ext uri="{BB962C8B-B14F-4D97-AF65-F5344CB8AC3E}">
        <p14:creationId xmlns:p14="http://schemas.microsoft.com/office/powerpoint/2010/main" val="55464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457200" y="1556792"/>
            <a:ext cx="8229600" cy="2404863"/>
          </a:xfrm>
        </p:spPr>
        <p:txBody>
          <a:bodyPr>
            <a:normAutofit fontScale="77500" lnSpcReduction="20000"/>
          </a:bodyPr>
          <a:lstStyle/>
          <a:p>
            <a:pPr marL="0" indent="0" algn="ctr">
              <a:buNone/>
            </a:pPr>
            <a:r>
              <a:rPr lang="de-DE" sz="2600" b="1" i="0" u="none" strike="noStrike" baseline="0" dirty="0">
                <a:solidFill>
                  <a:schemeClr val="accent1">
                    <a:lumMod val="50000"/>
                  </a:schemeClr>
                </a:solidFill>
                <a:latin typeface="Arial"/>
              </a:rPr>
              <a:t>Artikel  2 Übereinkommen über die biologische Vielfalt</a:t>
            </a:r>
            <a:r>
              <a:rPr lang="de-DE" sz="2400" b="1" i="0" u="none" strike="noStrike" baseline="0" dirty="0">
                <a:solidFill>
                  <a:schemeClr val="accent1">
                    <a:lumMod val="50000"/>
                  </a:schemeClr>
                </a:solidFill>
                <a:latin typeface="Arial"/>
              </a:rPr>
              <a:t/>
            </a:r>
            <a:br>
              <a:rPr lang="de-DE" sz="2400" b="1" i="0" u="none" strike="noStrike" baseline="0" dirty="0">
                <a:solidFill>
                  <a:schemeClr val="accent1">
                    <a:lumMod val="50000"/>
                  </a:schemeClr>
                </a:solidFill>
                <a:latin typeface="Arial"/>
              </a:rPr>
            </a:br>
            <a:r>
              <a:rPr lang="en-US" sz="1800" b="1" i="0" u="none" strike="noStrike" baseline="0" dirty="0">
                <a:solidFill>
                  <a:schemeClr val="accent1">
                    <a:lumMod val="50000"/>
                  </a:schemeClr>
                </a:solidFill>
                <a:latin typeface="Arial"/>
              </a:rPr>
              <a:t>(</a:t>
            </a:r>
            <a:r>
              <a:rPr lang="en-US" sz="1800" b="1" i="0" u="none" strike="noStrike" baseline="0" dirty="0" err="1">
                <a:solidFill>
                  <a:schemeClr val="accent1">
                    <a:lumMod val="50000"/>
                  </a:schemeClr>
                </a:solidFill>
                <a:latin typeface="Arial"/>
              </a:rPr>
              <a:t>engl.</a:t>
            </a:r>
            <a:r>
              <a:rPr lang="en-US" sz="1800" b="1" i="0" u="none" strike="noStrike" baseline="0" dirty="0">
                <a:solidFill>
                  <a:schemeClr val="accent1">
                    <a:lumMod val="50000"/>
                  </a:schemeClr>
                </a:solidFill>
                <a:latin typeface="Arial"/>
              </a:rPr>
              <a:t>: Convention on Biological Diversity CBD, Rio </a:t>
            </a:r>
            <a:r>
              <a:rPr lang="en-US" sz="1800" b="1" i="0" u="none" strike="noStrike" baseline="0" dirty="0">
                <a:latin typeface="Arial"/>
              </a:rPr>
              <a:t>1992) </a:t>
            </a:r>
          </a:p>
          <a:p>
            <a:pPr marL="0" indent="0">
              <a:buNone/>
            </a:pPr>
            <a:r>
              <a:rPr lang="en-US" sz="2000" b="1" i="0" u="none" strike="noStrike" baseline="0" dirty="0">
                <a:latin typeface="Arial"/>
              </a:rPr>
              <a:t/>
            </a:r>
            <a:br>
              <a:rPr lang="en-US" sz="2000" b="1" i="0" u="none" strike="noStrike" baseline="0" dirty="0">
                <a:latin typeface="Arial"/>
              </a:rPr>
            </a:br>
            <a:r>
              <a:rPr lang="de-DE" sz="2000" dirty="0">
                <a:solidFill>
                  <a:schemeClr val="accent1">
                    <a:lumMod val="50000"/>
                  </a:schemeClr>
                </a:solidFill>
                <a:latin typeface="Arial" pitchFamily="34" charset="0"/>
                <a:cs typeface="Arial" pitchFamily="34" charset="0"/>
              </a:rPr>
              <a:t>Im Sinne dieses Übereinkommens (…)</a:t>
            </a:r>
          </a:p>
          <a:p>
            <a:pPr marL="0" indent="0">
              <a:buNone/>
            </a:pPr>
            <a:endParaRPr lang="de-DE" sz="2000" dirty="0">
              <a:solidFill>
                <a:schemeClr val="accent1">
                  <a:lumMod val="50000"/>
                </a:schemeClr>
              </a:solidFill>
              <a:latin typeface="Arial" pitchFamily="34" charset="0"/>
              <a:cs typeface="Arial" pitchFamily="34" charset="0"/>
            </a:endParaRPr>
          </a:p>
          <a:p>
            <a:pPr marL="0" indent="0">
              <a:lnSpc>
                <a:spcPct val="120000"/>
              </a:lnSpc>
              <a:spcBef>
                <a:spcPts val="0"/>
              </a:spcBef>
              <a:buNone/>
            </a:pPr>
            <a:r>
              <a:rPr lang="de-DE" sz="2000" dirty="0">
                <a:solidFill>
                  <a:schemeClr val="accent1">
                    <a:lumMod val="50000"/>
                  </a:schemeClr>
                </a:solidFill>
                <a:latin typeface="Arial" pitchFamily="34" charset="0"/>
                <a:cs typeface="Arial" pitchFamily="34" charset="0"/>
              </a:rPr>
              <a:t>bedeutet "biologische Vielfalt" die Variabilität unter lebenden Organismen jeglicher Herkunft, darunter unter anderem Land-</a:t>
            </a:r>
            <a:r>
              <a:rPr lang="de-DE" sz="2000" dirty="0">
                <a:latin typeface="Arial" pitchFamily="34" charset="0"/>
                <a:cs typeface="Arial" pitchFamily="34" charset="0"/>
              </a:rPr>
              <a:t>, </a:t>
            </a:r>
            <a:r>
              <a:rPr lang="de-DE" sz="2000" dirty="0">
                <a:solidFill>
                  <a:schemeClr val="tx2">
                    <a:lumMod val="60000"/>
                    <a:lumOff val="40000"/>
                  </a:schemeClr>
                </a:solidFill>
                <a:latin typeface="Arial" pitchFamily="34" charset="0"/>
                <a:cs typeface="Arial" pitchFamily="34" charset="0"/>
              </a:rPr>
              <a:t>Meeres- und sonstige aquatische Ökosysteme und die ökologischen Komplexe, zu denen sie gehören</a:t>
            </a:r>
            <a:r>
              <a:rPr lang="de-DE" sz="2000" dirty="0">
                <a:latin typeface="Arial" pitchFamily="34" charset="0"/>
                <a:cs typeface="Arial" pitchFamily="34" charset="0"/>
              </a:rPr>
              <a:t>; </a:t>
            </a:r>
            <a:r>
              <a:rPr lang="de-DE" sz="2000" dirty="0">
                <a:solidFill>
                  <a:schemeClr val="accent1">
                    <a:lumMod val="50000"/>
                  </a:schemeClr>
                </a:solidFill>
                <a:latin typeface="Arial" pitchFamily="34" charset="0"/>
                <a:cs typeface="Arial" pitchFamily="34" charset="0"/>
              </a:rPr>
              <a:t>dies umfasst die Vielfalt innerhalb der Arten und zwischen den Arten und die Vielfalt der Ökosysteme.</a:t>
            </a:r>
          </a:p>
        </p:txBody>
      </p:sp>
      <p:sp>
        <p:nvSpPr>
          <p:cNvPr id="5" name="Inhaltsplatzhalter 2"/>
          <p:cNvSpPr txBox="1">
            <a:spLocks/>
          </p:cNvSpPr>
          <p:nvPr/>
        </p:nvSpPr>
        <p:spPr>
          <a:xfrm>
            <a:off x="609600" y="3904457"/>
            <a:ext cx="8229600" cy="22608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de-DE" sz="2600" dirty="0">
              <a:solidFill>
                <a:prstClr val="black"/>
              </a:solidFill>
              <a:latin typeface="Arial" pitchFamily="34" charset="0"/>
              <a:cs typeface="Arial" pitchFamily="34" charset="0"/>
            </a:endParaRPr>
          </a:p>
        </p:txBody>
      </p:sp>
      <p:sp>
        <p:nvSpPr>
          <p:cNvPr id="6" name="Textfeld 5"/>
          <p:cNvSpPr txBox="1"/>
          <p:nvPr/>
        </p:nvSpPr>
        <p:spPr>
          <a:xfrm>
            <a:off x="454885" y="4034606"/>
            <a:ext cx="8280920" cy="2046714"/>
          </a:xfrm>
          <a:prstGeom prst="rect">
            <a:avLst/>
          </a:prstGeom>
          <a:noFill/>
        </p:spPr>
        <p:txBody>
          <a:bodyPr wrap="square" rtlCol="0">
            <a:spAutoFit/>
          </a:bodyPr>
          <a:lstStyle/>
          <a:p>
            <a:pPr algn="ctr"/>
            <a:r>
              <a:rPr lang="de-DE" sz="2000" b="1" dirty="0">
                <a:solidFill>
                  <a:schemeClr val="accent1">
                    <a:lumMod val="50000"/>
                  </a:schemeClr>
                </a:solidFill>
                <a:latin typeface="BDMMDB+ArialNarrow"/>
              </a:rPr>
              <a:t>Art. 194 Abs. 5 Seerechtsübereinkommen der Vereinten Nationen </a:t>
            </a:r>
          </a:p>
          <a:p>
            <a:pPr algn="ctr"/>
            <a:r>
              <a:rPr lang="de-DE" sz="1600" b="1" dirty="0">
                <a:solidFill>
                  <a:schemeClr val="accent1">
                    <a:lumMod val="50000"/>
                  </a:schemeClr>
                </a:solidFill>
                <a:latin typeface="BDMMDB+ArialNarrow"/>
              </a:rPr>
              <a:t>(„Verfassung der Meere“, konzipiert bis 1982, in Kraft für D seit 1994)</a:t>
            </a:r>
          </a:p>
          <a:p>
            <a:endParaRPr lang="de-DE" sz="1100" dirty="0">
              <a:solidFill>
                <a:schemeClr val="accent1">
                  <a:lumMod val="50000"/>
                </a:schemeClr>
              </a:solidFill>
              <a:latin typeface="BDMMDB+ArialNarrow"/>
            </a:endParaRPr>
          </a:p>
          <a:p>
            <a:r>
              <a:rPr lang="de-DE" sz="1600" dirty="0">
                <a:solidFill>
                  <a:schemeClr val="accent1">
                    <a:lumMod val="50000"/>
                  </a:schemeClr>
                </a:solidFill>
                <a:latin typeface="Arial" pitchFamily="34" charset="0"/>
                <a:cs typeface="Arial" pitchFamily="34" charset="0"/>
              </a:rPr>
              <a:t>Zu den in Übereinstimmung mit diesem Teil ergriffenen Maßnahmen gehören die </a:t>
            </a:r>
            <a:r>
              <a:rPr lang="de-DE" sz="1600" dirty="0">
                <a:solidFill>
                  <a:srgbClr val="FF0000"/>
                </a:solidFill>
                <a:latin typeface="Arial" pitchFamily="34" charset="0"/>
                <a:cs typeface="Arial" pitchFamily="34" charset="0"/>
              </a:rPr>
              <a:t>erforderlichen Maßnahmen </a:t>
            </a:r>
            <a:r>
              <a:rPr lang="de-DE" sz="1600" dirty="0">
                <a:solidFill>
                  <a:srgbClr val="00B0F0"/>
                </a:solidFill>
                <a:latin typeface="Arial" pitchFamily="34" charset="0"/>
                <a:cs typeface="Arial" pitchFamily="34" charset="0"/>
              </a:rPr>
              <a:t>zum Schutz und zur Bewahrung seltener oder empfindlicher Ökosysteme </a:t>
            </a:r>
            <a:r>
              <a:rPr lang="de-DE" sz="1600" dirty="0">
                <a:solidFill>
                  <a:srgbClr val="000000"/>
                </a:solidFill>
                <a:latin typeface="Arial" pitchFamily="34" charset="0"/>
                <a:cs typeface="Arial" pitchFamily="34" charset="0"/>
              </a:rPr>
              <a:t>sowie des </a:t>
            </a:r>
            <a:r>
              <a:rPr lang="de-DE" sz="1600" dirty="0">
                <a:solidFill>
                  <a:srgbClr val="FF0000"/>
                </a:solidFill>
                <a:latin typeface="Arial" pitchFamily="34" charset="0"/>
                <a:cs typeface="Arial" pitchFamily="34" charset="0"/>
              </a:rPr>
              <a:t>Lebensraums gefährdeter, bedrohter oder vom Aussterben bedrohter Arten und anderer Formen der Tier- und Pflanzenwelt des Meeres</a:t>
            </a:r>
            <a:r>
              <a:rPr lang="de-DE" sz="1600" dirty="0">
                <a:solidFill>
                  <a:srgbClr val="000000"/>
                </a:solidFill>
                <a:latin typeface="BDMMDB+ArialNarrow"/>
              </a:rPr>
              <a:t>. </a:t>
            </a:r>
          </a:p>
          <a:p>
            <a:endParaRPr lang="de-DE" sz="1600" dirty="0">
              <a:solidFill>
                <a:srgbClr val="000000"/>
              </a:solidFill>
              <a:latin typeface="BDMMDB+ArialNarrow"/>
            </a:endParaRPr>
          </a:p>
        </p:txBody>
      </p:sp>
    </p:spTree>
    <p:extLst>
      <p:ext uri="{BB962C8B-B14F-4D97-AF65-F5344CB8AC3E}">
        <p14:creationId xmlns:p14="http://schemas.microsoft.com/office/powerpoint/2010/main" val="45374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2779415" y="3717032"/>
            <a:ext cx="3168377" cy="1332346"/>
          </a:xfrm>
          <a:prstGeom prst="rect">
            <a:avLst/>
          </a:prstGeom>
          <a:solidFill>
            <a:srgbClr val="00CCFF"/>
          </a:solidFill>
          <a:ln w="9525">
            <a:solidFill>
              <a:schemeClr val="tx1"/>
            </a:solidFill>
            <a:miter lim="800000"/>
            <a:headEnd/>
            <a:tailEnd/>
          </a:ln>
        </p:spPr>
        <p:txBody>
          <a:bodyPr wrap="none" anchor="ctr"/>
          <a:lstStyle/>
          <a:p>
            <a:pPr algn="ctr"/>
            <a:r>
              <a:rPr lang="en-GB" altLang="de-DE" sz="1800" b="1" dirty="0" err="1">
                <a:latin typeface="Arial" pitchFamily="34" charset="0"/>
                <a:cs typeface="Arial" pitchFamily="34" charset="0"/>
              </a:rPr>
              <a:t>Meeresstrategie</a:t>
            </a:r>
            <a:r>
              <a:rPr lang="en-GB" altLang="de-DE" sz="1800" b="1" dirty="0">
                <a:latin typeface="Arial" pitchFamily="34" charset="0"/>
                <a:cs typeface="Arial" pitchFamily="34" charset="0"/>
              </a:rPr>
              <a:t>-</a:t>
            </a:r>
          </a:p>
          <a:p>
            <a:pPr algn="ctr"/>
            <a:r>
              <a:rPr lang="en-GB" altLang="de-DE" sz="1800" b="1" dirty="0" err="1">
                <a:latin typeface="Arial" pitchFamily="34" charset="0"/>
                <a:cs typeface="Arial" pitchFamily="34" charset="0"/>
              </a:rPr>
              <a:t>Rahmenrichtlinie</a:t>
            </a:r>
            <a:endParaRPr lang="en-GB" altLang="de-DE" sz="1800" b="1" dirty="0">
              <a:latin typeface="Arial" pitchFamily="34" charset="0"/>
              <a:cs typeface="Arial" pitchFamily="34" charset="0"/>
            </a:endParaRPr>
          </a:p>
          <a:p>
            <a:pPr algn="ctr"/>
            <a:r>
              <a:rPr lang="en-GB" altLang="de-DE" sz="1800" dirty="0" err="1">
                <a:latin typeface="Arial" pitchFamily="34" charset="0"/>
                <a:cs typeface="Arial" pitchFamily="34" charset="0"/>
              </a:rPr>
              <a:t>Richtlinie</a:t>
            </a:r>
            <a:r>
              <a:rPr lang="en-GB" altLang="de-DE" sz="1800" dirty="0">
                <a:latin typeface="Arial" pitchFamily="34" charset="0"/>
                <a:cs typeface="Arial" pitchFamily="34" charset="0"/>
              </a:rPr>
              <a:t> 2008/56/EG</a:t>
            </a:r>
          </a:p>
        </p:txBody>
      </p:sp>
      <p:sp>
        <p:nvSpPr>
          <p:cNvPr id="6" name="Rectangle 5"/>
          <p:cNvSpPr>
            <a:spLocks noChangeArrowheads="1"/>
          </p:cNvSpPr>
          <p:nvPr/>
        </p:nvSpPr>
        <p:spPr bwMode="auto">
          <a:xfrm>
            <a:off x="3500438" y="2456657"/>
            <a:ext cx="1871663" cy="792162"/>
          </a:xfrm>
          <a:prstGeom prst="rect">
            <a:avLst/>
          </a:prstGeom>
          <a:solidFill>
            <a:srgbClr val="FFFF00">
              <a:alpha val="59999"/>
            </a:srgbClr>
          </a:solidFill>
          <a:ln w="9525">
            <a:solidFill>
              <a:schemeClr val="tx1"/>
            </a:solidFill>
            <a:miter lim="800000"/>
            <a:headEnd/>
            <a:tailEnd/>
          </a:ln>
        </p:spPr>
        <p:txBody>
          <a:bodyPr wrap="none" anchor="ctr"/>
          <a:lstStyle/>
          <a:p>
            <a:pPr algn="ctr"/>
            <a:r>
              <a:rPr lang="en-GB" altLang="de-DE" sz="1600" dirty="0" err="1">
                <a:latin typeface="Arial" pitchFamily="34" charset="0"/>
                <a:cs typeface="Arial" pitchFamily="34" charset="0"/>
              </a:rPr>
              <a:t>Ökosystemansatz</a:t>
            </a:r>
            <a:r>
              <a:rPr lang="en-GB" altLang="de-DE" sz="1600" dirty="0">
                <a:latin typeface="Arial" pitchFamily="34" charset="0"/>
                <a:cs typeface="Arial" pitchFamily="34" charset="0"/>
              </a:rPr>
              <a:t>:</a:t>
            </a:r>
          </a:p>
          <a:p>
            <a:pPr algn="ctr"/>
            <a:r>
              <a:rPr lang="en-GB" altLang="de-DE" sz="1600" dirty="0">
                <a:latin typeface="Arial" pitchFamily="34" charset="0"/>
                <a:cs typeface="Arial" pitchFamily="34" charset="0"/>
              </a:rPr>
              <a:t>(</a:t>
            </a:r>
            <a:r>
              <a:rPr lang="en-GB" altLang="de-DE" sz="1600" dirty="0" err="1">
                <a:latin typeface="Arial" pitchFamily="34" charset="0"/>
                <a:cs typeface="Arial" pitchFamily="34" charset="0"/>
              </a:rPr>
              <a:t>Erwägungsgründe</a:t>
            </a:r>
            <a:endParaRPr lang="en-GB" altLang="de-DE" sz="1600" dirty="0">
              <a:latin typeface="Arial" pitchFamily="34" charset="0"/>
              <a:cs typeface="Arial" pitchFamily="34" charset="0"/>
            </a:endParaRPr>
          </a:p>
          <a:p>
            <a:pPr algn="ctr"/>
            <a:r>
              <a:rPr lang="en-GB" altLang="de-DE" sz="1600" dirty="0">
                <a:latin typeface="Arial" pitchFamily="34" charset="0"/>
                <a:cs typeface="Arial" pitchFamily="34" charset="0"/>
              </a:rPr>
              <a:t> 8, 44; </a:t>
            </a:r>
            <a:r>
              <a:rPr lang="en-GB" altLang="de-DE" sz="1600" b="1" dirty="0">
                <a:latin typeface="Arial" pitchFamily="34" charset="0"/>
                <a:cs typeface="Arial" pitchFamily="34" charset="0"/>
              </a:rPr>
              <a:t>Art. 1 Abs.3)</a:t>
            </a:r>
            <a:endParaRPr lang="en-GB" altLang="de-DE" sz="1200" b="1" dirty="0">
              <a:latin typeface="Arial" pitchFamily="34" charset="0"/>
              <a:cs typeface="Arial" pitchFamily="34" charset="0"/>
            </a:endParaRPr>
          </a:p>
        </p:txBody>
      </p:sp>
      <p:sp>
        <p:nvSpPr>
          <p:cNvPr id="7" name="Rectangle 5"/>
          <p:cNvSpPr>
            <a:spLocks noChangeArrowheads="1"/>
          </p:cNvSpPr>
          <p:nvPr/>
        </p:nvSpPr>
        <p:spPr bwMode="auto">
          <a:xfrm>
            <a:off x="5436096" y="1853977"/>
            <a:ext cx="1871663" cy="782935"/>
          </a:xfrm>
          <a:prstGeom prst="rect">
            <a:avLst/>
          </a:prstGeom>
          <a:solidFill>
            <a:srgbClr val="FFFF00">
              <a:alpha val="59999"/>
            </a:srgbClr>
          </a:solidFill>
          <a:ln w="9525">
            <a:solidFill>
              <a:schemeClr val="tx1"/>
            </a:solidFill>
            <a:miter lim="800000"/>
            <a:headEnd/>
            <a:tailEnd/>
          </a:ln>
        </p:spPr>
        <p:txBody>
          <a:bodyPr wrap="none" anchor="ctr"/>
          <a:lstStyle/>
          <a:p>
            <a:pPr algn="ctr"/>
            <a:r>
              <a:rPr lang="en-GB" altLang="de-DE" sz="1600" dirty="0">
                <a:latin typeface="Arial" pitchFamily="34" charset="0"/>
                <a:cs typeface="Arial" pitchFamily="34" charset="0"/>
              </a:rPr>
              <a:t>CBD:</a:t>
            </a:r>
          </a:p>
          <a:p>
            <a:pPr algn="ctr"/>
            <a:r>
              <a:rPr lang="en-GB" altLang="de-DE" sz="1600" dirty="0" smtClean="0">
                <a:latin typeface="Arial" pitchFamily="34" charset="0"/>
                <a:cs typeface="Arial" pitchFamily="34" charset="0"/>
              </a:rPr>
              <a:t>(Erwägunsgrund</a:t>
            </a:r>
            <a:endParaRPr lang="en-GB" altLang="de-DE" sz="1600" dirty="0">
              <a:latin typeface="Arial" pitchFamily="34" charset="0"/>
              <a:cs typeface="Arial" pitchFamily="34" charset="0"/>
            </a:endParaRPr>
          </a:p>
          <a:p>
            <a:pPr algn="ctr"/>
            <a:r>
              <a:rPr lang="en-GB" altLang="de-DE" sz="1600" dirty="0">
                <a:latin typeface="Arial" pitchFamily="34" charset="0"/>
                <a:cs typeface="Arial" pitchFamily="34" charset="0"/>
              </a:rPr>
              <a:t> 18)</a:t>
            </a:r>
            <a:endParaRPr lang="en-GB" altLang="de-DE" sz="1200" dirty="0">
              <a:latin typeface="Arial" pitchFamily="34" charset="0"/>
              <a:cs typeface="Arial" pitchFamily="34" charset="0"/>
            </a:endParaRPr>
          </a:p>
        </p:txBody>
      </p:sp>
      <p:sp>
        <p:nvSpPr>
          <p:cNvPr id="9" name="Rechteck 20"/>
          <p:cNvSpPr>
            <a:spLocks noChangeArrowheads="1"/>
          </p:cNvSpPr>
          <p:nvPr/>
        </p:nvSpPr>
        <p:spPr bwMode="auto">
          <a:xfrm>
            <a:off x="179512" y="3285378"/>
            <a:ext cx="2483768" cy="1354217"/>
          </a:xfrm>
          <a:prstGeom prst="rect">
            <a:avLst/>
          </a:prstGeom>
          <a:solidFill>
            <a:srgbClr val="FFFF00">
              <a:alpha val="59999"/>
            </a:srgbClr>
          </a:solidFill>
          <a:ln w="9525">
            <a:solidFill>
              <a:srgbClr val="000000"/>
            </a:solidFill>
            <a:miter lim="800000"/>
            <a:headEnd/>
            <a:tailEnd/>
          </a:ln>
        </p:spPr>
        <p:txBody>
          <a:bodyPr wrap="square">
            <a:spAutoFit/>
          </a:bodyPr>
          <a:lstStyle/>
          <a:p>
            <a:pPr algn="ctr"/>
            <a:r>
              <a:rPr lang="en-GB" altLang="de-DE" sz="1600" dirty="0">
                <a:latin typeface="Arial" pitchFamily="34" charset="0"/>
                <a:cs typeface="Arial" pitchFamily="34" charset="0"/>
              </a:rPr>
              <a:t>HELSINKI-Ü (</a:t>
            </a:r>
            <a:r>
              <a:rPr lang="en-GB" altLang="de-DE" sz="1600" dirty="0" err="1">
                <a:latin typeface="Arial" pitchFamily="34" charset="0"/>
                <a:cs typeface="Arial" pitchFamily="34" charset="0"/>
              </a:rPr>
              <a:t>Ostsee</a:t>
            </a:r>
            <a:r>
              <a:rPr lang="en-GB" altLang="de-DE" sz="1600" dirty="0">
                <a:latin typeface="Arial" pitchFamily="34" charset="0"/>
                <a:cs typeface="Arial" pitchFamily="34" charset="0"/>
              </a:rPr>
              <a:t>)</a:t>
            </a:r>
          </a:p>
          <a:p>
            <a:pPr algn="ctr"/>
            <a:r>
              <a:rPr lang="en-GB" altLang="de-DE" sz="1600" dirty="0">
                <a:latin typeface="Arial" pitchFamily="34" charset="0"/>
                <a:cs typeface="Arial" pitchFamily="34" charset="0"/>
              </a:rPr>
              <a:t>OSPAR-Ü (</a:t>
            </a:r>
            <a:r>
              <a:rPr lang="en-GB" altLang="de-DE" sz="1600" dirty="0" err="1">
                <a:latin typeface="Arial" pitchFamily="34" charset="0"/>
                <a:cs typeface="Arial" pitchFamily="34" charset="0"/>
              </a:rPr>
              <a:t>Nordsee</a:t>
            </a:r>
            <a:r>
              <a:rPr lang="en-GB" altLang="de-DE" sz="1600" dirty="0">
                <a:latin typeface="Arial" pitchFamily="34" charset="0"/>
                <a:cs typeface="Arial" pitchFamily="34" charset="0"/>
              </a:rPr>
              <a:t>)</a:t>
            </a:r>
          </a:p>
          <a:p>
            <a:pPr algn="ctr"/>
            <a:r>
              <a:rPr lang="en-GB" altLang="de-DE" sz="1600" dirty="0">
                <a:latin typeface="Arial" pitchFamily="34" charset="0"/>
                <a:cs typeface="Arial" pitchFamily="34" charset="0"/>
              </a:rPr>
              <a:t>Barcelona-</a:t>
            </a:r>
            <a:r>
              <a:rPr lang="en-GB" altLang="de-DE" sz="1600" dirty="0" err="1">
                <a:latin typeface="Arial" pitchFamily="34" charset="0"/>
                <a:cs typeface="Arial" pitchFamily="34" charset="0"/>
              </a:rPr>
              <a:t>Konvention</a:t>
            </a:r>
            <a:r>
              <a:rPr lang="en-GB" altLang="de-DE" sz="1600" dirty="0">
                <a:latin typeface="Arial" pitchFamily="34" charset="0"/>
                <a:cs typeface="Arial" pitchFamily="34" charset="0"/>
              </a:rPr>
              <a:t> etc.:</a:t>
            </a:r>
          </a:p>
          <a:p>
            <a:pPr algn="ctr"/>
            <a:r>
              <a:rPr lang="en-GB" altLang="de-DE" sz="1600" dirty="0" smtClean="0">
                <a:latin typeface="Arial" pitchFamily="34" charset="0"/>
                <a:cs typeface="Arial" pitchFamily="34" charset="0"/>
              </a:rPr>
              <a:t>(Erwägunsgrund </a:t>
            </a:r>
            <a:r>
              <a:rPr lang="en-GB" altLang="de-DE" sz="1600" dirty="0">
                <a:latin typeface="Arial" pitchFamily="34" charset="0"/>
                <a:cs typeface="Arial" pitchFamily="34" charset="0"/>
              </a:rPr>
              <a:t>19)</a:t>
            </a:r>
          </a:p>
        </p:txBody>
      </p:sp>
      <p:sp>
        <p:nvSpPr>
          <p:cNvPr id="10" name="Textfeld 20"/>
          <p:cNvSpPr txBox="1">
            <a:spLocks noChangeArrowheads="1"/>
          </p:cNvSpPr>
          <p:nvPr/>
        </p:nvSpPr>
        <p:spPr bwMode="auto">
          <a:xfrm>
            <a:off x="6875909" y="2636912"/>
            <a:ext cx="2160587" cy="1815882"/>
          </a:xfrm>
          <a:prstGeom prst="rect">
            <a:avLst/>
          </a:prstGeom>
          <a:solidFill>
            <a:srgbClr val="FFFF00">
              <a:alpha val="59999"/>
            </a:srgbClr>
          </a:solidFill>
          <a:ln w="9525">
            <a:solidFill>
              <a:schemeClr val="tx1"/>
            </a:solidFill>
            <a:miter lim="800000"/>
            <a:headEnd/>
            <a:tailEnd/>
          </a:ln>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de-DE" altLang="de-DE" dirty="0"/>
              <a:t>Maritime Raumplanung MRO-Richtlinie</a:t>
            </a:r>
          </a:p>
          <a:p>
            <a:pPr algn="ctr" eaLnBrk="1" hangingPunct="1"/>
            <a:r>
              <a:rPr lang="de-DE" altLang="de-DE" dirty="0"/>
              <a:t>2014/89 EU</a:t>
            </a:r>
          </a:p>
          <a:p>
            <a:pPr algn="ctr" eaLnBrk="1" hangingPunct="1"/>
            <a:r>
              <a:rPr lang="de-DE" altLang="de-DE" dirty="0"/>
              <a:t>(Erwägungsgründe 3,14, Art. 5 Abs. 1 MRO-RL)</a:t>
            </a:r>
          </a:p>
        </p:txBody>
      </p:sp>
      <p:sp>
        <p:nvSpPr>
          <p:cNvPr id="11" name="Textfeld 23"/>
          <p:cNvSpPr txBox="1">
            <a:spLocks noChangeArrowheads="1"/>
          </p:cNvSpPr>
          <p:nvPr/>
        </p:nvSpPr>
        <p:spPr bwMode="auto">
          <a:xfrm>
            <a:off x="6300192" y="4492203"/>
            <a:ext cx="2736850" cy="830262"/>
          </a:xfrm>
          <a:prstGeom prst="rect">
            <a:avLst/>
          </a:prstGeom>
          <a:solidFill>
            <a:srgbClr val="FFFF00">
              <a:alpha val="59999"/>
            </a:srgbClr>
          </a:solidFill>
          <a:ln w="9525">
            <a:solidFill>
              <a:schemeClr val="tx1"/>
            </a:solidFill>
            <a:miter lim="800000"/>
            <a:headEnd/>
            <a:tailEnd/>
          </a:ln>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de-DE" altLang="de-DE" dirty="0"/>
              <a:t>Fischereigrundverordnung VO 1380/2813 EU</a:t>
            </a:r>
          </a:p>
          <a:p>
            <a:pPr algn="ctr" eaLnBrk="1" hangingPunct="1"/>
            <a:r>
              <a:rPr lang="de-DE" altLang="de-DE" dirty="0"/>
              <a:t>(Erwägungsgrund 13, Art. 2)</a:t>
            </a:r>
          </a:p>
        </p:txBody>
      </p:sp>
      <p:sp>
        <p:nvSpPr>
          <p:cNvPr id="12" name="Line 15"/>
          <p:cNvSpPr>
            <a:spLocks noChangeShapeType="1"/>
          </p:cNvSpPr>
          <p:nvPr/>
        </p:nvSpPr>
        <p:spPr bwMode="auto">
          <a:xfrm>
            <a:off x="4427538" y="4581525"/>
            <a:ext cx="0" cy="9357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cxnSp>
        <p:nvCxnSpPr>
          <p:cNvPr id="13" name="Gerade Verbindung mit Pfeil 12"/>
          <p:cNvCxnSpPr/>
          <p:nvPr/>
        </p:nvCxnSpPr>
        <p:spPr>
          <a:xfrm>
            <a:off x="2309195" y="4324098"/>
            <a:ext cx="792163" cy="215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Line 13"/>
          <p:cNvSpPr>
            <a:spLocks noChangeShapeType="1"/>
          </p:cNvSpPr>
          <p:nvPr/>
        </p:nvSpPr>
        <p:spPr bwMode="auto">
          <a:xfrm>
            <a:off x="2843139" y="2781458"/>
            <a:ext cx="830113" cy="11367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5" name="Line 11"/>
          <p:cNvSpPr>
            <a:spLocks noChangeShapeType="1"/>
          </p:cNvSpPr>
          <p:nvPr/>
        </p:nvSpPr>
        <p:spPr bwMode="auto">
          <a:xfrm>
            <a:off x="4427538" y="3248819"/>
            <a:ext cx="0" cy="5354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092" y="4432048"/>
            <a:ext cx="2921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6"/>
          <p:cNvSpPr>
            <a:spLocks noChangeArrowheads="1"/>
          </p:cNvSpPr>
          <p:nvPr/>
        </p:nvSpPr>
        <p:spPr bwMode="auto">
          <a:xfrm>
            <a:off x="1619672" y="5517232"/>
            <a:ext cx="5904656" cy="720725"/>
          </a:xfrm>
          <a:prstGeom prst="rect">
            <a:avLst/>
          </a:prstGeom>
          <a:solidFill>
            <a:srgbClr val="66FFFF"/>
          </a:solidFill>
          <a:ln w="9525">
            <a:solidFill>
              <a:schemeClr val="tx1"/>
            </a:solidFill>
            <a:miter lim="800000"/>
            <a:headEnd/>
            <a:tailEnd/>
          </a:ln>
        </p:spPr>
        <p:txBody>
          <a:bodyPr wrap="none" anchor="ctr"/>
          <a:lstStyle/>
          <a:p>
            <a:pPr algn="ctr"/>
            <a:r>
              <a:rPr lang="en-GB" altLang="de-DE" sz="1800" b="1" dirty="0" err="1">
                <a:latin typeface="Arial" pitchFamily="34" charset="0"/>
                <a:cs typeface="Arial" pitchFamily="34" charset="0"/>
              </a:rPr>
              <a:t>Verpflichtung</a:t>
            </a:r>
            <a:r>
              <a:rPr lang="en-GB" altLang="de-DE" sz="1800" b="1" dirty="0">
                <a:latin typeface="Arial" pitchFamily="34" charset="0"/>
                <a:cs typeface="Arial" pitchFamily="34" charset="0"/>
              </a:rPr>
              <a:t> </a:t>
            </a:r>
            <a:r>
              <a:rPr lang="en-GB" altLang="de-DE" sz="1800" dirty="0">
                <a:latin typeface="Arial" pitchFamily="34" charset="0"/>
                <a:cs typeface="Arial" pitchFamily="34" charset="0"/>
              </a:rPr>
              <a:t>der Mitgliedstaaten </a:t>
            </a:r>
            <a:r>
              <a:rPr lang="en-GB" altLang="de-DE" sz="1800" dirty="0" err="1">
                <a:latin typeface="Arial" pitchFamily="34" charset="0"/>
                <a:cs typeface="Arial" pitchFamily="34" charset="0"/>
              </a:rPr>
              <a:t>zur</a:t>
            </a:r>
            <a:r>
              <a:rPr lang="en-GB" altLang="de-DE" sz="1800" dirty="0">
                <a:latin typeface="Arial" pitchFamily="34" charset="0"/>
                <a:cs typeface="Arial" pitchFamily="34" charset="0"/>
              </a:rPr>
              <a:t> </a:t>
            </a:r>
            <a:r>
              <a:rPr lang="en-GB" altLang="de-DE" sz="1800" dirty="0" err="1">
                <a:latin typeface="Arial" pitchFamily="34" charset="0"/>
                <a:cs typeface="Arial" pitchFamily="34" charset="0"/>
              </a:rPr>
              <a:t>Umsetzung</a:t>
            </a:r>
            <a:r>
              <a:rPr lang="en-GB" altLang="de-DE" sz="1800" dirty="0">
                <a:latin typeface="Arial" pitchFamily="34" charset="0"/>
                <a:cs typeface="Arial" pitchFamily="34" charset="0"/>
              </a:rPr>
              <a:t> des EA,</a:t>
            </a:r>
          </a:p>
          <a:p>
            <a:pPr algn="ctr"/>
            <a:r>
              <a:rPr lang="en-GB" altLang="de-DE" sz="1800" dirty="0">
                <a:latin typeface="Arial" pitchFamily="34" charset="0"/>
                <a:cs typeface="Arial" pitchFamily="34" charset="0"/>
              </a:rPr>
              <a:t> Art. 5, 6 MSRL, Art. 5 MRO-RL</a:t>
            </a:r>
          </a:p>
        </p:txBody>
      </p:sp>
      <p:sp>
        <p:nvSpPr>
          <p:cNvPr id="20" name="Rectangle 4"/>
          <p:cNvSpPr>
            <a:spLocks noChangeArrowheads="1"/>
          </p:cNvSpPr>
          <p:nvPr/>
        </p:nvSpPr>
        <p:spPr bwMode="auto">
          <a:xfrm>
            <a:off x="755576" y="2505759"/>
            <a:ext cx="2087563" cy="648071"/>
          </a:xfrm>
          <a:prstGeom prst="rect">
            <a:avLst/>
          </a:prstGeom>
          <a:solidFill>
            <a:srgbClr val="FFFF00">
              <a:alpha val="59999"/>
            </a:srgbClr>
          </a:solidFill>
          <a:ln w="9525">
            <a:solidFill>
              <a:schemeClr val="tx1"/>
            </a:solidFill>
            <a:miter lim="800000"/>
            <a:headEnd/>
            <a:tailEnd/>
          </a:ln>
        </p:spPr>
        <p:txBody>
          <a:bodyPr wrap="none" anchor="ctr"/>
          <a:lstStyle/>
          <a:p>
            <a:endParaRPr lang="en-GB" altLang="de-DE" dirty="0"/>
          </a:p>
          <a:p>
            <a:r>
              <a:rPr lang="en-GB" altLang="de-DE" sz="1600" dirty="0">
                <a:latin typeface="Arial" pitchFamily="34" charset="0"/>
                <a:cs typeface="Arial" pitchFamily="34" charset="0"/>
              </a:rPr>
              <a:t>SRÜ:</a:t>
            </a:r>
          </a:p>
          <a:p>
            <a:r>
              <a:rPr lang="en-GB" altLang="de-DE" sz="1600" dirty="0" smtClean="0">
                <a:latin typeface="Arial" pitchFamily="34" charset="0"/>
                <a:cs typeface="Arial" pitchFamily="34" charset="0"/>
              </a:rPr>
              <a:t>(Erwägunsgrund 17</a:t>
            </a:r>
            <a:r>
              <a:rPr lang="en-GB" altLang="de-DE" sz="1600" dirty="0">
                <a:latin typeface="Arial" pitchFamily="34" charset="0"/>
                <a:cs typeface="Arial" pitchFamily="34" charset="0"/>
              </a:rPr>
              <a:t>)</a:t>
            </a:r>
          </a:p>
          <a:p>
            <a:endParaRPr lang="en-GB" altLang="de-DE" sz="1400" dirty="0"/>
          </a:p>
        </p:txBody>
      </p:sp>
      <p:pic>
        <p:nvPicPr>
          <p:cNvPr id="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940151" y="2990522"/>
            <a:ext cx="1092191" cy="1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79512" y="1628800"/>
            <a:ext cx="4984448" cy="646331"/>
          </a:xfrm>
          <a:prstGeom prst="rect">
            <a:avLst/>
          </a:prstGeom>
          <a:noFill/>
        </p:spPr>
        <p:txBody>
          <a:bodyPr wrap="square" rtlCol="0">
            <a:spAutoFit/>
          </a:bodyPr>
          <a:lstStyle/>
          <a:p>
            <a:r>
              <a:rPr lang="de-DE" b="1" dirty="0" smtClean="0">
                <a:solidFill>
                  <a:schemeClr val="accent1">
                    <a:lumMod val="50000"/>
                  </a:schemeClr>
                </a:solidFill>
              </a:rPr>
              <a:t>2. Ökosystemansatz:  </a:t>
            </a:r>
            <a:r>
              <a:rPr lang="de-DE" b="1" dirty="0">
                <a:solidFill>
                  <a:schemeClr val="accent1">
                    <a:lumMod val="50000"/>
                  </a:schemeClr>
                </a:solidFill>
              </a:rPr>
              <a:t>Einflüsse des Völkerrechts auf EA der MSRL</a:t>
            </a:r>
          </a:p>
        </p:txBody>
      </p:sp>
      <p:cxnSp>
        <p:nvCxnSpPr>
          <p:cNvPr id="18" name="Gerade Verbindung mit Pfeil 17"/>
          <p:cNvCxnSpPr>
            <a:stCxn id="7" idx="2"/>
          </p:cNvCxnSpPr>
          <p:nvPr/>
        </p:nvCxnSpPr>
        <p:spPr>
          <a:xfrm flipH="1">
            <a:off x="5372101" y="2636912"/>
            <a:ext cx="999827" cy="353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1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411413" y="2565400"/>
            <a:ext cx="3060700" cy="1384995"/>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de-DE" sz="1400" b="1" dirty="0">
                <a:solidFill>
                  <a:srgbClr val="4F81BD">
                    <a:lumMod val="50000"/>
                  </a:srgbClr>
                </a:solidFill>
                <a:latin typeface="Arial" pitchFamily="34" charset="0"/>
                <a:cs typeface="Arial" pitchFamily="34" charset="0"/>
              </a:rPr>
              <a:t>Geschützte Meeresgebiete</a:t>
            </a:r>
          </a:p>
          <a:p>
            <a:pPr algn="ctr">
              <a:defRPr/>
            </a:pPr>
            <a:r>
              <a:rPr lang="de-DE" sz="1400" b="1" dirty="0">
                <a:solidFill>
                  <a:srgbClr val="4F81BD">
                    <a:lumMod val="50000"/>
                  </a:srgbClr>
                </a:solidFill>
                <a:latin typeface="Arial" pitchFamily="34" charset="0"/>
                <a:cs typeface="Arial" pitchFamily="34" charset="0"/>
              </a:rPr>
              <a:t>FFH / VSRL / OSPAR / HELCOM</a:t>
            </a:r>
          </a:p>
          <a:p>
            <a:pPr algn="ctr">
              <a:defRPr/>
            </a:pPr>
            <a:r>
              <a:rPr lang="de-DE" sz="1400" b="1" dirty="0">
                <a:solidFill>
                  <a:srgbClr val="4F81BD">
                    <a:lumMod val="50000"/>
                  </a:srgbClr>
                </a:solidFill>
                <a:latin typeface="Arial" pitchFamily="34" charset="0"/>
                <a:cs typeface="Arial" pitchFamily="34" charset="0"/>
              </a:rPr>
              <a:t>„wesentlicher Beitrag“</a:t>
            </a:r>
          </a:p>
          <a:p>
            <a:pPr algn="ctr">
              <a:defRPr/>
            </a:pPr>
            <a:endParaRPr lang="de-DE" sz="1400" b="1" dirty="0">
              <a:solidFill>
                <a:srgbClr val="4F81BD">
                  <a:lumMod val="50000"/>
                </a:srgbClr>
              </a:solidFill>
              <a:latin typeface="Arial" pitchFamily="34" charset="0"/>
              <a:cs typeface="Arial" pitchFamily="34" charset="0"/>
            </a:endParaRPr>
          </a:p>
          <a:p>
            <a:pPr algn="ctr">
              <a:defRPr/>
            </a:pPr>
            <a:r>
              <a:rPr lang="de-DE" sz="1400" b="1" dirty="0">
                <a:solidFill>
                  <a:srgbClr val="4F81BD">
                    <a:lumMod val="50000"/>
                  </a:srgbClr>
                </a:solidFill>
                <a:latin typeface="Arial" pitchFamily="34" charset="0"/>
                <a:cs typeface="Arial" pitchFamily="34" charset="0"/>
              </a:rPr>
              <a:t>Ergänzung durch Maßnahmen-</a:t>
            </a:r>
          </a:p>
          <a:p>
            <a:pPr algn="ctr">
              <a:defRPr/>
            </a:pPr>
            <a:r>
              <a:rPr lang="de-DE" sz="1400" b="1" dirty="0">
                <a:solidFill>
                  <a:srgbClr val="4F81BD">
                    <a:lumMod val="50000"/>
                  </a:srgbClr>
                </a:solidFill>
                <a:latin typeface="Arial" pitchFamily="34" charset="0"/>
                <a:cs typeface="Arial" pitchFamily="34" charset="0"/>
              </a:rPr>
              <a:t>Programm, Art. 5 MSRL</a:t>
            </a:r>
          </a:p>
        </p:txBody>
      </p:sp>
      <p:sp>
        <p:nvSpPr>
          <p:cNvPr id="7" name="Textfeld 6"/>
          <p:cNvSpPr txBox="1"/>
          <p:nvPr/>
        </p:nvSpPr>
        <p:spPr>
          <a:xfrm>
            <a:off x="2411413" y="1484313"/>
            <a:ext cx="2268537" cy="61555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de-DE" sz="2000" b="1" dirty="0">
                <a:solidFill>
                  <a:srgbClr val="4F81BD">
                    <a:lumMod val="50000"/>
                  </a:srgbClr>
                </a:solidFill>
                <a:latin typeface="Arial" pitchFamily="34" charset="0"/>
                <a:cs typeface="Arial" pitchFamily="34" charset="0"/>
              </a:rPr>
              <a:t>GES</a:t>
            </a:r>
          </a:p>
          <a:p>
            <a:pPr algn="ctr">
              <a:defRPr/>
            </a:pPr>
            <a:r>
              <a:rPr lang="de-DE" sz="1400" b="1" dirty="0">
                <a:solidFill>
                  <a:srgbClr val="4F81BD">
                    <a:lumMod val="50000"/>
                  </a:srgbClr>
                </a:solidFill>
                <a:latin typeface="Arial" pitchFamily="34" charset="0"/>
                <a:cs typeface="Arial" pitchFamily="34" charset="0"/>
              </a:rPr>
              <a:t>Guter Umweltzustand</a:t>
            </a:r>
          </a:p>
        </p:txBody>
      </p:sp>
      <p:sp>
        <p:nvSpPr>
          <p:cNvPr id="8" name="Textfeld 7"/>
          <p:cNvSpPr txBox="1"/>
          <p:nvPr/>
        </p:nvSpPr>
        <p:spPr>
          <a:xfrm>
            <a:off x="251520" y="3068960"/>
            <a:ext cx="1835150" cy="83099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de-DE" sz="1600" b="1" dirty="0" err="1">
                <a:solidFill>
                  <a:srgbClr val="4F81BD">
                    <a:lumMod val="50000"/>
                  </a:srgbClr>
                </a:solidFill>
                <a:latin typeface="Arial" pitchFamily="34" charset="0"/>
                <a:cs typeface="Arial" pitchFamily="34" charset="0"/>
              </a:rPr>
              <a:t>Konnektiviität</a:t>
            </a:r>
            <a:r>
              <a:rPr lang="de-DE" sz="1600" b="1" dirty="0">
                <a:solidFill>
                  <a:srgbClr val="4F81BD">
                    <a:lumMod val="50000"/>
                  </a:srgbClr>
                </a:solidFill>
                <a:latin typeface="Arial" pitchFamily="34" charset="0"/>
                <a:cs typeface="Arial" pitchFamily="34" charset="0"/>
              </a:rPr>
              <a:t> +</a:t>
            </a:r>
          </a:p>
          <a:p>
            <a:pPr algn="ctr">
              <a:defRPr/>
            </a:pPr>
            <a:r>
              <a:rPr lang="de-DE" sz="1600" b="1" dirty="0">
                <a:solidFill>
                  <a:srgbClr val="4F81BD">
                    <a:lumMod val="50000"/>
                  </a:srgbClr>
                </a:solidFill>
                <a:latin typeface="Arial" pitchFamily="34" charset="0"/>
                <a:cs typeface="Arial" pitchFamily="34" charset="0"/>
              </a:rPr>
              <a:t>Repräsentativität</a:t>
            </a:r>
          </a:p>
          <a:p>
            <a:pPr algn="ctr">
              <a:defRPr/>
            </a:pPr>
            <a:r>
              <a:rPr lang="de-DE" sz="1600" b="1" dirty="0">
                <a:solidFill>
                  <a:srgbClr val="4F81BD">
                    <a:lumMod val="50000"/>
                  </a:srgbClr>
                </a:solidFill>
                <a:latin typeface="Arial" pitchFamily="34" charset="0"/>
                <a:cs typeface="Arial" pitchFamily="34" charset="0"/>
              </a:rPr>
              <a:t>(Überprüfung)</a:t>
            </a:r>
          </a:p>
        </p:txBody>
      </p:sp>
      <p:sp>
        <p:nvSpPr>
          <p:cNvPr id="9" name="Textfeld 8"/>
          <p:cNvSpPr txBox="1"/>
          <p:nvPr/>
        </p:nvSpPr>
        <p:spPr>
          <a:xfrm>
            <a:off x="6227763" y="2318479"/>
            <a:ext cx="2664717" cy="366254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de-DE" sz="1400" b="1" dirty="0">
                <a:solidFill>
                  <a:srgbClr val="4F81BD">
                    <a:lumMod val="50000"/>
                  </a:srgbClr>
                </a:solidFill>
                <a:latin typeface="Arial" pitchFamily="34" charset="0"/>
                <a:cs typeface="Arial" pitchFamily="34" charset="0"/>
              </a:rPr>
              <a:t>Anhang III MSRL</a:t>
            </a:r>
          </a:p>
          <a:p>
            <a:pPr algn="ctr">
              <a:defRPr/>
            </a:pPr>
            <a:r>
              <a:rPr lang="de-DE" sz="1400" b="1" dirty="0">
                <a:solidFill>
                  <a:srgbClr val="4F81BD">
                    <a:lumMod val="50000"/>
                  </a:srgbClr>
                </a:solidFill>
                <a:latin typeface="Arial" pitchFamily="34" charset="0"/>
                <a:cs typeface="Arial" pitchFamily="34" charset="0"/>
              </a:rPr>
              <a:t>Neu: Wassersäule, Ökosystemfunktionen, Konnektivität, Resilienz</a:t>
            </a:r>
          </a:p>
          <a:p>
            <a:pPr algn="ctr">
              <a:defRPr/>
            </a:pPr>
            <a:endParaRPr lang="de-DE" sz="500" b="1" dirty="0">
              <a:solidFill>
                <a:srgbClr val="4F81BD">
                  <a:lumMod val="50000"/>
                </a:srgbClr>
              </a:solidFill>
              <a:latin typeface="Arial" pitchFamily="34" charset="0"/>
              <a:cs typeface="Arial" pitchFamily="34" charset="0"/>
            </a:endParaRPr>
          </a:p>
          <a:p>
            <a:pPr algn="ctr">
              <a:defRPr/>
            </a:pPr>
            <a:r>
              <a:rPr lang="de-DE" sz="1400" b="1" dirty="0">
                <a:solidFill>
                  <a:srgbClr val="4F81BD">
                    <a:lumMod val="50000"/>
                  </a:srgbClr>
                </a:solidFill>
                <a:latin typeface="Arial" pitchFamily="34" charset="0"/>
                <a:cs typeface="Arial" pitchFamily="34" charset="0"/>
              </a:rPr>
              <a:t>Deskriptor 1</a:t>
            </a:r>
          </a:p>
          <a:p>
            <a:pPr algn="ctr">
              <a:defRPr/>
            </a:pPr>
            <a:r>
              <a:rPr lang="de-DE" sz="1400" b="1" dirty="0">
                <a:solidFill>
                  <a:srgbClr val="4F81BD">
                    <a:lumMod val="50000"/>
                  </a:srgbClr>
                </a:solidFill>
                <a:latin typeface="Arial" pitchFamily="34" charset="0"/>
                <a:cs typeface="Arial" pitchFamily="34" charset="0"/>
              </a:rPr>
              <a:t>(Ökosystemstruktur</a:t>
            </a:r>
            <a:r>
              <a:rPr lang="de-DE" sz="1600" b="1" dirty="0">
                <a:solidFill>
                  <a:srgbClr val="4F81BD">
                    <a:lumMod val="50000"/>
                  </a:srgbClr>
                </a:solidFill>
                <a:latin typeface="Arial" pitchFamily="34" charset="0"/>
                <a:cs typeface="Arial" pitchFamily="34" charset="0"/>
              </a:rPr>
              <a:t>)</a:t>
            </a:r>
          </a:p>
          <a:p>
            <a:pPr algn="ctr">
              <a:defRPr/>
            </a:pPr>
            <a:endParaRPr lang="de-DE" sz="500" b="1" dirty="0">
              <a:solidFill>
                <a:srgbClr val="4F81BD">
                  <a:lumMod val="50000"/>
                </a:srgbClr>
              </a:solidFill>
              <a:latin typeface="Arial" pitchFamily="34" charset="0"/>
              <a:cs typeface="Arial" pitchFamily="34" charset="0"/>
            </a:endParaRPr>
          </a:p>
          <a:p>
            <a:pPr algn="ctr">
              <a:defRPr/>
            </a:pPr>
            <a:r>
              <a:rPr lang="de-DE" sz="1400" b="1" dirty="0">
                <a:solidFill>
                  <a:srgbClr val="4F81BD">
                    <a:lumMod val="50000"/>
                  </a:srgbClr>
                </a:solidFill>
                <a:latin typeface="Arial" pitchFamily="34" charset="0"/>
                <a:cs typeface="Arial" pitchFamily="34" charset="0"/>
              </a:rPr>
              <a:t>Deskriptor 4</a:t>
            </a:r>
          </a:p>
          <a:p>
            <a:pPr algn="ctr">
              <a:defRPr/>
            </a:pPr>
            <a:r>
              <a:rPr lang="de-DE" sz="1400" b="1" dirty="0">
                <a:solidFill>
                  <a:srgbClr val="4F81BD">
                    <a:lumMod val="50000"/>
                  </a:srgbClr>
                </a:solidFill>
                <a:latin typeface="Arial" pitchFamily="34" charset="0"/>
                <a:cs typeface="Arial" pitchFamily="34" charset="0"/>
              </a:rPr>
              <a:t>(Nahrungsnetz, Frühwarnindikatoren)</a:t>
            </a:r>
          </a:p>
          <a:p>
            <a:pPr algn="ctr">
              <a:defRPr/>
            </a:pPr>
            <a:endParaRPr lang="de-DE" sz="500" b="1" dirty="0">
              <a:solidFill>
                <a:srgbClr val="4F81BD">
                  <a:lumMod val="50000"/>
                </a:srgbClr>
              </a:solidFill>
              <a:latin typeface="Arial" pitchFamily="34" charset="0"/>
              <a:cs typeface="Arial" pitchFamily="34" charset="0"/>
            </a:endParaRPr>
          </a:p>
          <a:p>
            <a:pPr algn="ctr">
              <a:defRPr/>
            </a:pPr>
            <a:r>
              <a:rPr lang="de-DE" sz="1400" b="1" dirty="0">
                <a:solidFill>
                  <a:srgbClr val="4F81BD">
                    <a:lumMod val="50000"/>
                  </a:srgbClr>
                </a:solidFill>
                <a:latin typeface="Arial" pitchFamily="34" charset="0"/>
                <a:cs typeface="Arial" pitchFamily="34" charset="0"/>
              </a:rPr>
              <a:t>Deskriptor 6</a:t>
            </a:r>
          </a:p>
          <a:p>
            <a:pPr algn="ctr">
              <a:defRPr/>
            </a:pPr>
            <a:r>
              <a:rPr lang="de-DE" sz="1400" b="1" dirty="0">
                <a:solidFill>
                  <a:srgbClr val="4F81BD">
                    <a:lumMod val="50000"/>
                  </a:srgbClr>
                </a:solidFill>
                <a:latin typeface="Arial" pitchFamily="34" charset="0"/>
                <a:cs typeface="Arial" pitchFamily="34" charset="0"/>
              </a:rPr>
              <a:t>(u.a. Meeresboden)</a:t>
            </a:r>
          </a:p>
          <a:p>
            <a:pPr algn="ctr">
              <a:defRPr/>
            </a:pPr>
            <a:endParaRPr lang="de-DE" sz="500" b="1" dirty="0">
              <a:solidFill>
                <a:srgbClr val="4F81BD">
                  <a:lumMod val="50000"/>
                </a:srgbClr>
              </a:solidFill>
              <a:latin typeface="Arial" pitchFamily="34" charset="0"/>
              <a:cs typeface="Arial" pitchFamily="34" charset="0"/>
            </a:endParaRPr>
          </a:p>
          <a:p>
            <a:pPr algn="ctr">
              <a:defRPr/>
            </a:pPr>
            <a:r>
              <a:rPr lang="de-DE" sz="1400" b="1" dirty="0">
                <a:solidFill>
                  <a:srgbClr val="4F81BD">
                    <a:lumMod val="50000"/>
                  </a:srgbClr>
                </a:solidFill>
                <a:latin typeface="Arial" pitchFamily="34" charset="0"/>
                <a:cs typeface="Arial" pitchFamily="34" charset="0"/>
              </a:rPr>
              <a:t> + benthische </a:t>
            </a:r>
            <a:r>
              <a:rPr lang="de-DE" sz="1400" b="1" dirty="0" err="1">
                <a:solidFill>
                  <a:srgbClr val="4F81BD">
                    <a:lumMod val="50000"/>
                  </a:srgbClr>
                </a:solidFill>
                <a:latin typeface="Arial" pitchFamily="34" charset="0"/>
                <a:cs typeface="Arial" pitchFamily="34" charset="0"/>
              </a:rPr>
              <a:t>Lebensge</a:t>
            </a:r>
            <a:r>
              <a:rPr lang="de-DE" sz="1400" b="1" dirty="0">
                <a:solidFill>
                  <a:srgbClr val="4F81BD">
                    <a:lumMod val="50000"/>
                  </a:srgbClr>
                </a:solidFill>
                <a:latin typeface="Arial" pitchFamily="34" charset="0"/>
                <a:cs typeface="Arial" pitchFamily="34" charset="0"/>
              </a:rPr>
              <a:t>-   </a:t>
            </a:r>
            <a:r>
              <a:rPr lang="de-DE" sz="1400" b="1" dirty="0" err="1">
                <a:solidFill>
                  <a:srgbClr val="4F81BD">
                    <a:lumMod val="50000"/>
                  </a:srgbClr>
                </a:solidFill>
                <a:latin typeface="Arial" pitchFamily="34" charset="0"/>
                <a:cs typeface="Arial" pitchFamily="34" charset="0"/>
              </a:rPr>
              <a:t>meinschaften</a:t>
            </a:r>
            <a:endParaRPr lang="de-DE" sz="1400" b="1" dirty="0">
              <a:solidFill>
                <a:srgbClr val="4F81BD">
                  <a:lumMod val="50000"/>
                </a:srgbClr>
              </a:solidFill>
              <a:latin typeface="Arial" pitchFamily="34" charset="0"/>
              <a:cs typeface="Arial" pitchFamily="34" charset="0"/>
            </a:endParaRPr>
          </a:p>
          <a:p>
            <a:pPr algn="ctr">
              <a:defRPr/>
            </a:pPr>
            <a:r>
              <a:rPr lang="de-DE" sz="1400" b="1" dirty="0">
                <a:solidFill>
                  <a:srgbClr val="4F81BD">
                    <a:lumMod val="50000"/>
                  </a:srgbClr>
                </a:solidFill>
                <a:latin typeface="Arial" pitchFamily="34" charset="0"/>
                <a:cs typeface="Arial" pitchFamily="34" charset="0"/>
              </a:rPr>
              <a:t>+ Phytoplankton, Zoo- </a:t>
            </a:r>
            <a:r>
              <a:rPr lang="de-DE" sz="1400" b="1" dirty="0" err="1">
                <a:solidFill>
                  <a:srgbClr val="4F81BD">
                    <a:lumMod val="50000"/>
                  </a:srgbClr>
                </a:solidFill>
                <a:latin typeface="Arial" pitchFamily="34" charset="0"/>
                <a:cs typeface="Arial" pitchFamily="34" charset="0"/>
              </a:rPr>
              <a:t>plankton</a:t>
            </a:r>
            <a:endParaRPr lang="de-DE" sz="1400" b="1" dirty="0">
              <a:solidFill>
                <a:srgbClr val="4F81BD">
                  <a:lumMod val="50000"/>
                </a:srgbClr>
              </a:solidFill>
              <a:latin typeface="Arial" pitchFamily="34" charset="0"/>
              <a:cs typeface="Arial" pitchFamily="34" charset="0"/>
            </a:endParaRPr>
          </a:p>
        </p:txBody>
      </p:sp>
      <p:sp>
        <p:nvSpPr>
          <p:cNvPr id="10" name="Textfeld 9"/>
          <p:cNvSpPr txBox="1"/>
          <p:nvPr/>
        </p:nvSpPr>
        <p:spPr>
          <a:xfrm>
            <a:off x="2411413" y="4509120"/>
            <a:ext cx="3060700" cy="132343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de-DE" sz="1600" b="1" dirty="0">
                <a:solidFill>
                  <a:srgbClr val="4F81BD">
                    <a:lumMod val="50000"/>
                  </a:srgbClr>
                </a:solidFill>
                <a:latin typeface="Arial" pitchFamily="34" charset="0"/>
                <a:cs typeface="Arial" pitchFamily="34" charset="0"/>
              </a:rPr>
              <a:t>„anpassungsfähiges“ („lernendes“) </a:t>
            </a:r>
            <a:r>
              <a:rPr lang="de-DE" sz="1600" b="1" dirty="0">
                <a:solidFill>
                  <a:srgbClr val="FF0000"/>
                </a:solidFill>
                <a:latin typeface="Arial" pitchFamily="34" charset="0"/>
                <a:cs typeface="Arial" pitchFamily="34" charset="0"/>
              </a:rPr>
              <a:t>Management auf Grundlage </a:t>
            </a:r>
            <a:r>
              <a:rPr lang="de-DE" sz="1600" b="1" dirty="0">
                <a:solidFill>
                  <a:srgbClr val="4F81BD">
                    <a:lumMod val="50000"/>
                  </a:srgbClr>
                </a:solidFill>
                <a:latin typeface="Arial" pitchFamily="34" charset="0"/>
                <a:cs typeface="Arial" pitchFamily="34" charset="0"/>
              </a:rPr>
              <a:t>des Ökosystemansatzes</a:t>
            </a:r>
          </a:p>
          <a:p>
            <a:pPr algn="ctr">
              <a:defRPr/>
            </a:pPr>
            <a:r>
              <a:rPr lang="de-DE" sz="1600" b="1" dirty="0">
                <a:solidFill>
                  <a:srgbClr val="4F81BD">
                    <a:lumMod val="50000"/>
                  </a:srgbClr>
                </a:solidFill>
                <a:latin typeface="Arial" pitchFamily="34" charset="0"/>
                <a:cs typeface="Arial" pitchFamily="34" charset="0"/>
              </a:rPr>
              <a:t>Art. 3 MSRRL</a:t>
            </a:r>
          </a:p>
        </p:txBody>
      </p:sp>
      <p:cxnSp>
        <p:nvCxnSpPr>
          <p:cNvPr id="11" name="Gerade Verbindung mit Pfeil 10"/>
          <p:cNvCxnSpPr/>
          <p:nvPr/>
        </p:nvCxnSpPr>
        <p:spPr>
          <a:xfrm flipV="1">
            <a:off x="2124075" y="3824288"/>
            <a:ext cx="252413" cy="17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004048" y="1412776"/>
            <a:ext cx="1439863" cy="923330"/>
          </a:xfrm>
          <a:prstGeom prst="rect">
            <a:avLst/>
          </a:prstGeom>
          <a:noFill/>
        </p:spPr>
        <p:txBody>
          <a:bodyPr wrap="square">
            <a:spAutoFit/>
          </a:bodyPr>
          <a:lstStyle/>
          <a:p>
            <a:pPr algn="ctr">
              <a:defRPr/>
            </a:pPr>
            <a:r>
              <a:rPr lang="de-DE" b="1" dirty="0">
                <a:solidFill>
                  <a:srgbClr val="FF0000"/>
                </a:solidFill>
                <a:latin typeface="Arial" pitchFamily="34" charset="0"/>
                <a:cs typeface="Arial" pitchFamily="34" charset="0"/>
              </a:rPr>
              <a:t>Erfassung und Bewertung</a:t>
            </a:r>
          </a:p>
        </p:txBody>
      </p:sp>
      <p:cxnSp>
        <p:nvCxnSpPr>
          <p:cNvPr id="13" name="Gerade Verbindung 12"/>
          <p:cNvCxnSpPr/>
          <p:nvPr/>
        </p:nvCxnSpPr>
        <p:spPr>
          <a:xfrm flipV="1">
            <a:off x="6372200" y="1557338"/>
            <a:ext cx="287363" cy="7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444208" y="2204864"/>
            <a:ext cx="180430" cy="108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a:endCxn id="12" idx="1"/>
          </p:cNvCxnSpPr>
          <p:nvPr/>
        </p:nvCxnSpPr>
        <p:spPr>
          <a:xfrm>
            <a:off x="4788024" y="1700808"/>
            <a:ext cx="216024" cy="173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flipV="1">
            <a:off x="3203848" y="4077072"/>
            <a:ext cx="11369" cy="35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4679950" y="4131518"/>
            <a:ext cx="0" cy="30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endCxn id="10" idx="3"/>
          </p:cNvCxnSpPr>
          <p:nvPr/>
        </p:nvCxnSpPr>
        <p:spPr>
          <a:xfrm flipH="1">
            <a:off x="5472113" y="5121895"/>
            <a:ext cx="755650" cy="48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2159000" y="3141663"/>
            <a:ext cx="217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624638" y="1373188"/>
            <a:ext cx="1728861" cy="738664"/>
          </a:xfrm>
          <a:prstGeom prst="rect">
            <a:avLst/>
          </a:prstGeom>
          <a:noFill/>
        </p:spPr>
        <p:txBody>
          <a:bodyPr wrap="square">
            <a:spAutoFit/>
          </a:bodyPr>
          <a:lstStyle/>
          <a:p>
            <a:pPr>
              <a:defRPr/>
            </a:pPr>
            <a:r>
              <a:rPr lang="de-DE" sz="1400" b="1" dirty="0">
                <a:solidFill>
                  <a:srgbClr val="4F81BD">
                    <a:lumMod val="50000"/>
                  </a:srgbClr>
                </a:solidFill>
                <a:latin typeface="Arial" pitchFamily="34" charset="0"/>
                <a:cs typeface="Arial" pitchFamily="34" charset="0"/>
              </a:rPr>
              <a:t>nach Meeres-</a:t>
            </a:r>
            <a:r>
              <a:rPr lang="de-DE" sz="1400" b="1" dirty="0" err="1">
                <a:solidFill>
                  <a:srgbClr val="4F81BD">
                    <a:lumMod val="50000"/>
                  </a:srgbClr>
                </a:solidFill>
                <a:latin typeface="Arial" pitchFamily="34" charset="0"/>
                <a:cs typeface="Arial" pitchFamily="34" charset="0"/>
              </a:rPr>
              <a:t>regionen</a:t>
            </a:r>
            <a:r>
              <a:rPr lang="de-DE" sz="1400" b="1" dirty="0">
                <a:solidFill>
                  <a:srgbClr val="4F81BD">
                    <a:lumMod val="50000"/>
                  </a:srgbClr>
                </a:solidFill>
                <a:latin typeface="Arial" pitchFamily="34" charset="0"/>
                <a:cs typeface="Arial" pitchFamily="34" charset="0"/>
              </a:rPr>
              <a:t> und -</a:t>
            </a:r>
            <a:r>
              <a:rPr lang="de-DE" sz="1400" b="1" dirty="0" err="1">
                <a:solidFill>
                  <a:srgbClr val="4F81BD">
                    <a:lumMod val="50000"/>
                  </a:srgbClr>
                </a:solidFill>
                <a:latin typeface="Arial" pitchFamily="34" charset="0"/>
                <a:cs typeface="Arial" pitchFamily="34" charset="0"/>
              </a:rPr>
              <a:t>unterregionen</a:t>
            </a:r>
            <a:endParaRPr lang="de-DE" sz="1400" b="1" dirty="0">
              <a:solidFill>
                <a:srgbClr val="4F81BD">
                  <a:lumMod val="50000"/>
                </a:srgbClr>
              </a:solidFill>
              <a:latin typeface="Arial" pitchFamily="34" charset="0"/>
              <a:cs typeface="Arial" pitchFamily="34" charset="0"/>
            </a:endParaRPr>
          </a:p>
        </p:txBody>
      </p:sp>
      <p:sp>
        <p:nvSpPr>
          <p:cNvPr id="2" name="Textfeld 1"/>
          <p:cNvSpPr txBox="1"/>
          <p:nvPr/>
        </p:nvSpPr>
        <p:spPr>
          <a:xfrm>
            <a:off x="251520" y="1412776"/>
            <a:ext cx="1835150" cy="646331"/>
          </a:xfrm>
          <a:prstGeom prst="rect">
            <a:avLst/>
          </a:prstGeom>
          <a:noFill/>
        </p:spPr>
        <p:txBody>
          <a:bodyPr wrap="square" rtlCol="0">
            <a:spAutoFit/>
          </a:bodyPr>
          <a:lstStyle/>
          <a:p>
            <a:r>
              <a:rPr lang="de-DE" b="1" dirty="0" smtClean="0"/>
              <a:t>Eine</a:t>
            </a:r>
            <a:r>
              <a:rPr lang="de-DE" dirty="0" smtClean="0"/>
              <a:t> </a:t>
            </a:r>
            <a:r>
              <a:rPr lang="de-DE" b="1" dirty="0" smtClean="0"/>
              <a:t>komplexe Aufgabe</a:t>
            </a:r>
            <a:endParaRPr lang="de-DE" b="1" dirty="0"/>
          </a:p>
        </p:txBody>
      </p:sp>
    </p:spTree>
    <p:extLst>
      <p:ext uri="{BB962C8B-B14F-4D97-AF65-F5344CB8AC3E}">
        <p14:creationId xmlns:p14="http://schemas.microsoft.com/office/powerpoint/2010/main" val="354884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95288" y="1484784"/>
            <a:ext cx="7578725" cy="576064"/>
          </a:xfrm>
          <a:prstGeom prst="rect">
            <a:avLst/>
          </a:prstGeom>
        </p:spPr>
        <p:txBody>
          <a:bodyPr/>
          <a:lstStyle/>
          <a:p>
            <a:pPr algn="ctr">
              <a:defRPr/>
            </a:pPr>
            <a:r>
              <a:rPr lang="de-DE" sz="2400" b="1" dirty="0" smtClean="0">
                <a:solidFill>
                  <a:schemeClr val="accent1">
                    <a:lumMod val="50000"/>
                  </a:schemeClr>
                </a:solidFill>
                <a:latin typeface="Arial" pitchFamily="34" charset="0"/>
                <a:ea typeface="+mj-ea"/>
                <a:cs typeface="Arial" pitchFamily="34" charset="0"/>
              </a:rPr>
              <a:t>I.2</a:t>
            </a:r>
            <a:r>
              <a:rPr lang="de-DE" b="1" dirty="0" smtClean="0">
                <a:solidFill>
                  <a:schemeClr val="accent1">
                    <a:lumMod val="50000"/>
                  </a:schemeClr>
                </a:solidFill>
                <a:latin typeface="Arial" pitchFamily="34" charset="0"/>
                <a:ea typeface="+mj-ea"/>
                <a:cs typeface="Arial" pitchFamily="34" charset="0"/>
              </a:rPr>
              <a:t>.  </a:t>
            </a:r>
            <a:r>
              <a:rPr lang="de-DE" b="1" dirty="0">
                <a:solidFill>
                  <a:schemeClr val="accent1">
                    <a:lumMod val="50000"/>
                  </a:schemeClr>
                </a:solidFill>
                <a:latin typeface="Arial" pitchFamily="34" charset="0"/>
                <a:ea typeface="+mj-ea"/>
                <a:cs typeface="Arial" pitchFamily="34" charset="0"/>
              </a:rPr>
              <a:t>Biodiversitätskomponenten im Vergleich</a:t>
            </a:r>
          </a:p>
        </p:txBody>
      </p:sp>
      <p:sp>
        <p:nvSpPr>
          <p:cNvPr id="6" name="Rectangle 4"/>
          <p:cNvSpPr txBox="1">
            <a:spLocks noChangeArrowheads="1"/>
          </p:cNvSpPr>
          <p:nvPr/>
        </p:nvSpPr>
        <p:spPr bwMode="auto">
          <a:xfrm>
            <a:off x="395288" y="2100039"/>
            <a:ext cx="4037012" cy="3705225"/>
          </a:xfrm>
          <a:prstGeom prst="rect">
            <a:avLst/>
          </a:prstGeom>
          <a:noFill/>
          <a:ln w="9525">
            <a:noFill/>
            <a:miter lim="800000"/>
            <a:headEnd/>
            <a:tailEnd/>
          </a:ln>
        </p:spPr>
        <p:txBody>
          <a:bodyPr/>
          <a:lstStyle/>
          <a:p>
            <a:pPr fontAlgn="auto">
              <a:spcBef>
                <a:spcPct val="20000"/>
              </a:spcBef>
              <a:spcAft>
                <a:spcPts val="0"/>
              </a:spcAft>
              <a:buClr>
                <a:srgbClr val="6EA0B0"/>
              </a:buClr>
              <a:buSzPct val="80000"/>
              <a:buFont typeface="Wingdings" pitchFamily="2" charset="2"/>
              <a:buNone/>
              <a:defRPr/>
            </a:pPr>
            <a:r>
              <a:rPr lang="de-DE" sz="1800" b="1" kern="0" dirty="0">
                <a:solidFill>
                  <a:schemeClr val="accent1">
                    <a:lumMod val="50000"/>
                  </a:schemeClr>
                </a:solidFill>
                <a:latin typeface="Arial" pitchFamily="34" charset="0"/>
                <a:cs typeface="Arial" pitchFamily="34" charset="0"/>
              </a:rPr>
              <a:t>Meeresstrategie-Rahmenrichtlinie</a:t>
            </a:r>
          </a:p>
          <a:p>
            <a:pPr marL="419100" indent="-382588" fontAlgn="auto">
              <a:spcBef>
                <a:spcPct val="20000"/>
              </a:spcBef>
              <a:spcAft>
                <a:spcPts val="0"/>
              </a:spcAft>
              <a:buClr>
                <a:srgbClr val="6EA0B0"/>
              </a:buClr>
              <a:buSzPct val="80000"/>
              <a:buFont typeface="Wingdings" pitchFamily="2" charset="2"/>
              <a:buNone/>
              <a:defRPr/>
            </a:pPr>
            <a:r>
              <a:rPr lang="de-DE" sz="1800" b="1" kern="0" dirty="0">
                <a:solidFill>
                  <a:schemeClr val="accent1">
                    <a:lumMod val="50000"/>
                  </a:schemeClr>
                </a:solidFill>
                <a:latin typeface="Arial" pitchFamily="34" charset="0"/>
                <a:cs typeface="Arial" pitchFamily="34" charset="0"/>
              </a:rPr>
              <a:t>(Ökosystemansatz)</a:t>
            </a:r>
          </a:p>
          <a:p>
            <a:pPr marL="419100" indent="-382588" fontAlgn="auto">
              <a:spcBef>
                <a:spcPct val="20000"/>
              </a:spcBef>
              <a:spcAft>
                <a:spcPts val="0"/>
              </a:spcAft>
              <a:buClr>
                <a:srgbClr val="6EA0B0"/>
              </a:buClr>
              <a:buSzPct val="80000"/>
              <a:buFont typeface="Wingdings 2" pitchFamily="18" charset="2"/>
              <a:buChar char=""/>
              <a:defRPr/>
            </a:pPr>
            <a:r>
              <a:rPr lang="de-DE" sz="1600" b="1" kern="0" dirty="0">
                <a:solidFill>
                  <a:schemeClr val="accent1">
                    <a:lumMod val="50000"/>
                  </a:schemeClr>
                </a:solidFill>
                <a:latin typeface="Arial" pitchFamily="34" charset="0"/>
                <a:cs typeface="Arial" pitchFamily="34" charset="0"/>
              </a:rPr>
              <a:t>gesamte Lebensgemeinschaft des (Teil-)Ökosystems zu erfassen </a:t>
            </a:r>
          </a:p>
        </p:txBody>
      </p:sp>
      <p:sp>
        <p:nvSpPr>
          <p:cNvPr id="7" name="Rectangle 5"/>
          <p:cNvSpPr txBox="1">
            <a:spLocks noChangeArrowheads="1"/>
          </p:cNvSpPr>
          <p:nvPr/>
        </p:nvSpPr>
        <p:spPr bwMode="auto">
          <a:xfrm>
            <a:off x="4606677" y="2099716"/>
            <a:ext cx="4141787" cy="4065588"/>
          </a:xfrm>
          <a:prstGeom prst="rect">
            <a:avLst/>
          </a:prstGeom>
          <a:noFill/>
          <a:ln w="9525">
            <a:noFill/>
            <a:miter lim="800000"/>
            <a:headEnd/>
            <a:tailEnd/>
          </a:ln>
        </p:spPr>
        <p:txBody>
          <a:bodyPr/>
          <a:lstStyle/>
          <a:p>
            <a:pPr marL="419100" indent="-382588" fontAlgn="auto">
              <a:spcBef>
                <a:spcPct val="20000"/>
              </a:spcBef>
              <a:spcAft>
                <a:spcPts val="0"/>
              </a:spcAft>
              <a:buClr>
                <a:srgbClr val="6EA0B0"/>
              </a:buClr>
              <a:buSzPct val="80000"/>
              <a:buFont typeface="Wingdings" pitchFamily="2" charset="2"/>
              <a:buNone/>
              <a:defRPr/>
            </a:pPr>
            <a:r>
              <a:rPr lang="de-DE" sz="1800" b="1" kern="0" dirty="0">
                <a:solidFill>
                  <a:schemeClr val="accent1">
                    <a:lumMod val="50000"/>
                  </a:schemeClr>
                </a:solidFill>
                <a:latin typeface="Arial" pitchFamily="34" charset="0"/>
                <a:cs typeface="Arial" pitchFamily="34" charset="0"/>
              </a:rPr>
              <a:t>SRÜ, FFH- und VSRL</a:t>
            </a:r>
            <a:endParaRPr lang="de-DE" sz="600" b="1" kern="0" dirty="0">
              <a:solidFill>
                <a:schemeClr val="accent1">
                  <a:lumMod val="50000"/>
                </a:schemeClr>
              </a:solidFill>
              <a:latin typeface="Arial" pitchFamily="34" charset="0"/>
              <a:cs typeface="Arial" pitchFamily="34" charset="0"/>
            </a:endParaRPr>
          </a:p>
          <a:p>
            <a:pPr marL="419100" indent="-382588" fontAlgn="auto">
              <a:spcBef>
                <a:spcPct val="20000"/>
              </a:spcBef>
              <a:spcAft>
                <a:spcPts val="0"/>
              </a:spcAft>
              <a:buClr>
                <a:srgbClr val="6EA0B0"/>
              </a:buClr>
              <a:buSzPct val="80000"/>
              <a:buFont typeface="Wingdings 2" pitchFamily="18" charset="2"/>
              <a:buChar char=""/>
              <a:defRPr/>
            </a:pPr>
            <a:r>
              <a:rPr lang="de-DE" sz="1600" b="1" kern="0" dirty="0">
                <a:solidFill>
                  <a:schemeClr val="accent1">
                    <a:lumMod val="50000"/>
                  </a:schemeClr>
                </a:solidFill>
                <a:latin typeface="Arial" pitchFamily="34" charset="0"/>
                <a:cs typeface="Arial" pitchFamily="34" charset="0"/>
              </a:rPr>
              <a:t>Schutz „seltener“ Teile der Lebens-gemeinschaft (Arten)</a:t>
            </a:r>
          </a:p>
          <a:p>
            <a:pPr marL="419100" indent="-382588" fontAlgn="auto">
              <a:spcBef>
                <a:spcPct val="20000"/>
              </a:spcBef>
              <a:spcAft>
                <a:spcPts val="0"/>
              </a:spcAft>
              <a:buClr>
                <a:srgbClr val="6EA0B0"/>
              </a:buClr>
              <a:buSzPct val="80000"/>
              <a:buFont typeface="Wingdings 2" pitchFamily="18" charset="2"/>
              <a:buChar char=""/>
              <a:defRPr/>
            </a:pPr>
            <a:r>
              <a:rPr lang="de-DE" sz="1600" b="1" kern="0" dirty="0">
                <a:solidFill>
                  <a:schemeClr val="accent1">
                    <a:lumMod val="50000"/>
                  </a:schemeClr>
                </a:solidFill>
                <a:latin typeface="Arial" pitchFamily="34" charset="0"/>
                <a:cs typeface="Arial" pitchFamily="34" charset="0"/>
              </a:rPr>
              <a:t>Vorkommen „charakteristischer  Arten“ für LRT sind zu erfassen </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929" y="3645024"/>
            <a:ext cx="3519487" cy="2304256"/>
          </a:xfrm>
          <a:prstGeom prst="rect">
            <a:avLst/>
          </a:prstGeom>
          <a:noFill/>
          <a:ln w="9525" cap="rnd">
            <a:solidFill>
              <a:schemeClr val="tx1"/>
            </a:solidFill>
            <a:round/>
            <a:headEnd/>
            <a:tailEnd/>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3429000"/>
            <a:ext cx="38433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96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C:\Users\swaan\Desktop\BioConsult\AWZ-P1-p627\GMP\Abbildungen\BRg_SandbankRiff_kle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2774"/>
            <a:ext cx="5400000" cy="4752529"/>
          </a:xfrm>
          <a:prstGeom prst="rect">
            <a:avLst/>
          </a:prstGeom>
          <a:noFill/>
          <a:ln>
            <a:noFill/>
          </a:ln>
        </p:spPr>
      </p:pic>
      <p:sp>
        <p:nvSpPr>
          <p:cNvPr id="4" name="Textfeld 3"/>
          <p:cNvSpPr txBox="1"/>
          <p:nvPr/>
        </p:nvSpPr>
        <p:spPr>
          <a:xfrm>
            <a:off x="5508104" y="1481828"/>
            <a:ext cx="3635896" cy="4839786"/>
          </a:xfrm>
          <a:prstGeom prst="rect">
            <a:avLst/>
          </a:prstGeom>
          <a:noFill/>
        </p:spPr>
        <p:txBody>
          <a:bodyPr wrap="square" rtlCol="0">
            <a:spAutoFit/>
          </a:bodyPr>
          <a:lstStyle/>
          <a:p>
            <a:pPr marL="342900" indent="-342900">
              <a:buAutoNum type="arabicPeriod"/>
            </a:pPr>
            <a:r>
              <a:rPr lang="de-DE" dirty="0">
                <a:solidFill>
                  <a:schemeClr val="accent1">
                    <a:lumMod val="50000"/>
                  </a:schemeClr>
                </a:solidFill>
              </a:rPr>
              <a:t>„Charakteristische Arten“ im NSG „Borkum Riffgrund“ </a:t>
            </a:r>
          </a:p>
          <a:p>
            <a:endParaRPr lang="de-DE" sz="1000" dirty="0">
              <a:solidFill>
                <a:schemeClr val="accent1">
                  <a:lumMod val="50000"/>
                </a:schemeClr>
              </a:solidFill>
            </a:endParaRPr>
          </a:p>
          <a:p>
            <a:r>
              <a:rPr lang="de-DE" sz="1050" dirty="0" err="1">
                <a:solidFill>
                  <a:schemeClr val="accent1">
                    <a:lumMod val="50000"/>
                  </a:schemeClr>
                </a:solidFill>
              </a:rPr>
              <a:t>o.l</a:t>
            </a:r>
            <a:r>
              <a:rPr lang="de-DE" sz="1050" dirty="0">
                <a:solidFill>
                  <a:schemeClr val="accent1">
                    <a:lumMod val="50000"/>
                  </a:schemeClr>
                </a:solidFill>
              </a:rPr>
              <a:t>.: </a:t>
            </a:r>
            <a:r>
              <a:rPr lang="de-DE" sz="1050" dirty="0" err="1">
                <a:solidFill>
                  <a:schemeClr val="accent1">
                    <a:lumMod val="50000"/>
                  </a:schemeClr>
                </a:solidFill>
              </a:rPr>
              <a:t>Schwimmkrabe</a:t>
            </a:r>
            <a:r>
              <a:rPr lang="de-DE" sz="1050" dirty="0">
                <a:solidFill>
                  <a:schemeClr val="accent1">
                    <a:lumMod val="50000"/>
                  </a:schemeClr>
                </a:solidFill>
              </a:rPr>
              <a:t> </a:t>
            </a:r>
            <a:r>
              <a:rPr lang="it-IT" sz="1050" dirty="0">
                <a:solidFill>
                  <a:schemeClr val="accent1">
                    <a:lumMod val="50000"/>
                  </a:schemeClr>
                </a:solidFill>
              </a:rPr>
              <a:t>(</a:t>
            </a:r>
            <a:r>
              <a:rPr lang="it-IT" sz="1050" i="1" dirty="0" err="1">
                <a:solidFill>
                  <a:schemeClr val="accent1">
                    <a:lumMod val="50000"/>
                  </a:schemeClr>
                </a:solidFill>
              </a:rPr>
              <a:t>Liocarcinus</a:t>
            </a:r>
            <a:r>
              <a:rPr lang="it-IT" sz="1050" i="1" dirty="0">
                <a:solidFill>
                  <a:schemeClr val="accent1">
                    <a:lumMod val="50000"/>
                  </a:schemeClr>
                </a:solidFill>
              </a:rPr>
              <a:t> </a:t>
            </a:r>
            <a:r>
              <a:rPr lang="it-IT" sz="1050" i="1" dirty="0" err="1">
                <a:solidFill>
                  <a:schemeClr val="accent1">
                    <a:lumMod val="50000"/>
                  </a:schemeClr>
                </a:solidFill>
              </a:rPr>
              <a:t>sp</a:t>
            </a:r>
            <a:r>
              <a:rPr lang="it-IT" sz="1050" dirty="0">
                <a:solidFill>
                  <a:schemeClr val="accent1">
                    <a:lumMod val="50000"/>
                  </a:schemeClr>
                </a:solidFill>
              </a:rPr>
              <a:t>.), Foto: P. </a:t>
            </a:r>
            <a:r>
              <a:rPr lang="it-IT" sz="1050" dirty="0" err="1">
                <a:solidFill>
                  <a:schemeClr val="accent1">
                    <a:lumMod val="50000"/>
                  </a:schemeClr>
                </a:solidFill>
              </a:rPr>
              <a:t>Hübner</a:t>
            </a:r>
            <a:r>
              <a:rPr lang="it-IT" sz="1050" dirty="0">
                <a:solidFill>
                  <a:schemeClr val="accent1">
                    <a:lumMod val="50000"/>
                  </a:schemeClr>
                </a:solidFill>
              </a:rPr>
              <a:t> </a:t>
            </a:r>
          </a:p>
          <a:p>
            <a:r>
              <a:rPr lang="it-IT" sz="1050" dirty="0" err="1">
                <a:solidFill>
                  <a:schemeClr val="accent1">
                    <a:lumMod val="50000"/>
                  </a:schemeClr>
                </a:solidFill>
              </a:rPr>
              <a:t>o.r</a:t>
            </a:r>
            <a:r>
              <a:rPr lang="it-IT" sz="1050" dirty="0">
                <a:solidFill>
                  <a:schemeClr val="accent1">
                    <a:lumMod val="50000"/>
                  </a:schemeClr>
                </a:solidFill>
              </a:rPr>
              <a:t>.:</a:t>
            </a:r>
            <a:r>
              <a:rPr lang="de-DE" sz="1050" dirty="0" err="1">
                <a:solidFill>
                  <a:schemeClr val="accent1">
                    <a:lumMod val="50000"/>
                  </a:schemeClr>
                </a:solidFill>
                <a:ea typeface="Times New Roman"/>
                <a:cs typeface="Times New Roman"/>
              </a:rPr>
              <a:t>Bäumchenröhrenwurm</a:t>
            </a:r>
            <a:r>
              <a:rPr lang="de-DE" sz="1050" dirty="0">
                <a:solidFill>
                  <a:schemeClr val="accent1">
                    <a:lumMod val="50000"/>
                  </a:schemeClr>
                </a:solidFill>
                <a:ea typeface="Times New Roman"/>
                <a:cs typeface="Times New Roman"/>
              </a:rPr>
              <a:t> (</a:t>
            </a:r>
            <a:r>
              <a:rPr lang="de-DE" sz="1050" i="1" dirty="0" err="1">
                <a:solidFill>
                  <a:schemeClr val="accent1">
                    <a:lumMod val="50000"/>
                  </a:schemeClr>
                </a:solidFill>
                <a:ea typeface="Times New Roman"/>
                <a:cs typeface="Times New Roman"/>
              </a:rPr>
              <a:t>Lanice</a:t>
            </a:r>
            <a:r>
              <a:rPr lang="de-DE" sz="1050" i="1" dirty="0">
                <a:solidFill>
                  <a:schemeClr val="accent1">
                    <a:lumMod val="50000"/>
                  </a:schemeClr>
                </a:solidFill>
                <a:ea typeface="Times New Roman"/>
                <a:cs typeface="Times New Roman"/>
              </a:rPr>
              <a:t> </a:t>
            </a:r>
            <a:r>
              <a:rPr lang="de-DE" sz="1050" i="1" dirty="0" err="1">
                <a:solidFill>
                  <a:schemeClr val="accent1">
                    <a:lumMod val="50000"/>
                  </a:schemeClr>
                </a:solidFill>
                <a:ea typeface="Times New Roman"/>
                <a:cs typeface="Times New Roman"/>
              </a:rPr>
              <a:t>conchilega</a:t>
            </a:r>
            <a:endParaRPr lang="de-DE" sz="1050" i="1" dirty="0">
              <a:solidFill>
                <a:schemeClr val="accent1">
                  <a:lumMod val="50000"/>
                </a:schemeClr>
              </a:solidFill>
              <a:ea typeface="Times New Roman"/>
              <a:cs typeface="Times New Roman"/>
            </a:endParaRPr>
          </a:p>
          <a:p>
            <a:r>
              <a:rPr lang="de-DE" sz="1050" dirty="0" err="1">
                <a:solidFill>
                  <a:schemeClr val="accent1">
                    <a:lumMod val="50000"/>
                  </a:schemeClr>
                </a:solidFill>
                <a:ea typeface="Times New Roman"/>
                <a:cs typeface="Times New Roman"/>
              </a:rPr>
              <a:t>m.l</a:t>
            </a:r>
            <a:r>
              <a:rPr lang="de-DE" sz="1050" dirty="0">
                <a:solidFill>
                  <a:schemeClr val="accent1">
                    <a:lumMod val="50000"/>
                  </a:schemeClr>
                </a:solidFill>
                <a:ea typeface="Times New Roman"/>
                <a:cs typeface="Times New Roman"/>
              </a:rPr>
              <a:t>.:</a:t>
            </a:r>
            <a:r>
              <a:rPr lang="nn-NO" sz="1050" dirty="0">
                <a:solidFill>
                  <a:schemeClr val="accent1">
                    <a:lumMod val="50000"/>
                  </a:schemeClr>
                </a:solidFill>
                <a:ea typeface="Times New Roman"/>
                <a:cs typeface="Times New Roman"/>
              </a:rPr>
              <a:t>Schlangenstern (Ophiura albida), Foto: Sven Gust</a:t>
            </a:r>
            <a:r>
              <a:rPr lang="it-IT" sz="1050" dirty="0">
                <a:solidFill>
                  <a:schemeClr val="accent1">
                    <a:lumMod val="50000"/>
                  </a:schemeClr>
                </a:solidFill>
              </a:rPr>
              <a:t>  </a:t>
            </a:r>
          </a:p>
          <a:p>
            <a:r>
              <a:rPr lang="de-DE" sz="1050" dirty="0" err="1">
                <a:solidFill>
                  <a:schemeClr val="accent1">
                    <a:lumMod val="50000"/>
                  </a:schemeClr>
                </a:solidFill>
              </a:rPr>
              <a:t>m.r</a:t>
            </a:r>
            <a:r>
              <a:rPr lang="de-DE" sz="1050" dirty="0">
                <a:solidFill>
                  <a:schemeClr val="accent1">
                    <a:lumMod val="50000"/>
                  </a:schemeClr>
                </a:solidFill>
              </a:rPr>
              <a:t>.: Seenelken (</a:t>
            </a:r>
            <a:r>
              <a:rPr lang="de-DE" sz="1050" i="1" dirty="0" err="1">
                <a:solidFill>
                  <a:schemeClr val="accent1">
                    <a:lumMod val="50000"/>
                  </a:schemeClr>
                </a:solidFill>
              </a:rPr>
              <a:t>Metridium</a:t>
            </a:r>
            <a:r>
              <a:rPr lang="de-DE" sz="1050" i="1" dirty="0">
                <a:solidFill>
                  <a:schemeClr val="accent1">
                    <a:lumMod val="50000"/>
                  </a:schemeClr>
                </a:solidFill>
              </a:rPr>
              <a:t> </a:t>
            </a:r>
            <a:r>
              <a:rPr lang="de-DE" sz="1050" i="1" dirty="0" err="1">
                <a:solidFill>
                  <a:schemeClr val="accent1">
                    <a:lumMod val="50000"/>
                  </a:schemeClr>
                </a:solidFill>
              </a:rPr>
              <a:t>dianthus</a:t>
            </a:r>
            <a:r>
              <a:rPr lang="de-DE" sz="1050" dirty="0">
                <a:solidFill>
                  <a:schemeClr val="accent1">
                    <a:lumMod val="50000"/>
                  </a:schemeClr>
                </a:solidFill>
              </a:rPr>
              <a:t>),</a:t>
            </a:r>
          </a:p>
          <a:p>
            <a:r>
              <a:rPr lang="de-DE" sz="1050" dirty="0" err="1">
                <a:solidFill>
                  <a:schemeClr val="accent1">
                    <a:lumMod val="50000"/>
                  </a:schemeClr>
                </a:solidFill>
              </a:rPr>
              <a:t>u.l</a:t>
            </a:r>
            <a:r>
              <a:rPr lang="de-DE" sz="1050" dirty="0">
                <a:solidFill>
                  <a:schemeClr val="accent1">
                    <a:lumMod val="50000"/>
                  </a:schemeClr>
                </a:solidFill>
              </a:rPr>
              <a:t>.:  Tote Mannshand (</a:t>
            </a:r>
            <a:r>
              <a:rPr lang="de-DE" sz="1050" i="1" dirty="0" err="1">
                <a:solidFill>
                  <a:schemeClr val="accent1">
                    <a:lumMod val="50000"/>
                  </a:schemeClr>
                </a:solidFill>
              </a:rPr>
              <a:t>Alcyonium</a:t>
            </a:r>
            <a:r>
              <a:rPr lang="de-DE" sz="1050" i="1" dirty="0">
                <a:solidFill>
                  <a:schemeClr val="accent1">
                    <a:lumMod val="50000"/>
                  </a:schemeClr>
                </a:solidFill>
              </a:rPr>
              <a:t> </a:t>
            </a:r>
            <a:r>
              <a:rPr lang="de-DE" sz="1050" i="1" dirty="0" err="1">
                <a:solidFill>
                  <a:schemeClr val="accent1">
                    <a:lumMod val="50000"/>
                  </a:schemeClr>
                </a:solidFill>
              </a:rPr>
              <a:t>digitatum</a:t>
            </a:r>
            <a:endParaRPr lang="de-DE" sz="1050" i="1" dirty="0">
              <a:solidFill>
                <a:schemeClr val="accent1">
                  <a:lumMod val="50000"/>
                </a:schemeClr>
              </a:solidFill>
            </a:endParaRPr>
          </a:p>
          <a:p>
            <a:r>
              <a:rPr lang="de-DE" sz="1050" dirty="0" err="1">
                <a:solidFill>
                  <a:schemeClr val="accent1">
                    <a:lumMod val="50000"/>
                  </a:schemeClr>
                </a:solidFill>
              </a:rPr>
              <a:t>u.r.</a:t>
            </a:r>
            <a:r>
              <a:rPr lang="de-DE" sz="1050" dirty="0">
                <a:solidFill>
                  <a:schemeClr val="accent1">
                    <a:lumMod val="50000"/>
                  </a:schemeClr>
                </a:solidFill>
              </a:rPr>
              <a:t>: Taschenkrebs  (Cancer </a:t>
            </a:r>
            <a:r>
              <a:rPr lang="de-DE" sz="1050" dirty="0" err="1">
                <a:solidFill>
                  <a:schemeClr val="accent1">
                    <a:lumMod val="50000"/>
                  </a:schemeClr>
                </a:solidFill>
              </a:rPr>
              <a:t>pagurus</a:t>
            </a:r>
            <a:r>
              <a:rPr lang="de-DE" sz="1050" dirty="0">
                <a:solidFill>
                  <a:schemeClr val="accent1">
                    <a:lumMod val="50000"/>
                  </a:schemeClr>
                </a:solidFill>
              </a:rPr>
              <a:t>) mit Seescheiden im Hintergrund, Fotos: P. Hübner / J. Krause / BfN</a:t>
            </a:r>
          </a:p>
          <a:p>
            <a:endParaRPr lang="de-DE" sz="600" dirty="0">
              <a:solidFill>
                <a:schemeClr val="accent1">
                  <a:lumMod val="50000"/>
                </a:schemeClr>
              </a:solidFill>
            </a:endParaRPr>
          </a:p>
          <a:p>
            <a:r>
              <a:rPr lang="de-DE" sz="1600" dirty="0">
                <a:solidFill>
                  <a:schemeClr val="accent1">
                    <a:lumMod val="50000"/>
                  </a:schemeClr>
                </a:solidFill>
                <a:latin typeface="Arial" panose="020B0604020202020204" pitchFamily="34" charset="0"/>
              </a:rPr>
              <a:t>Keine dieser Arten ist in der </a:t>
            </a:r>
            <a:r>
              <a:rPr lang="de-DE" sz="1600" dirty="0" err="1">
                <a:solidFill>
                  <a:schemeClr val="accent1">
                    <a:lumMod val="50000"/>
                  </a:schemeClr>
                </a:solidFill>
                <a:latin typeface="Arial" panose="020B0604020202020204" pitchFamily="34" charset="0"/>
              </a:rPr>
              <a:t>NSGBRgV</a:t>
            </a:r>
            <a:r>
              <a:rPr lang="de-DE" sz="1600" dirty="0">
                <a:solidFill>
                  <a:schemeClr val="accent1">
                    <a:lumMod val="50000"/>
                  </a:schemeClr>
                </a:solidFill>
                <a:latin typeface="Arial" panose="020B0604020202020204" pitchFamily="34" charset="0"/>
              </a:rPr>
              <a:t> (oder in einem Anhang) explizit geschützt oder erwähnt.</a:t>
            </a:r>
          </a:p>
          <a:p>
            <a:endParaRPr lang="de-DE" sz="600" dirty="0">
              <a:solidFill>
                <a:schemeClr val="accent1">
                  <a:lumMod val="50000"/>
                </a:schemeClr>
              </a:solidFill>
              <a:latin typeface="Arial" panose="020B0604020202020204" pitchFamily="34" charset="0"/>
            </a:endParaRPr>
          </a:p>
          <a:p>
            <a:r>
              <a:rPr lang="de-DE" sz="1600" dirty="0">
                <a:solidFill>
                  <a:schemeClr val="accent1">
                    <a:lumMod val="50000"/>
                  </a:schemeClr>
                </a:solidFill>
                <a:latin typeface="Arial" panose="020B0604020202020204" pitchFamily="34" charset="0"/>
              </a:rPr>
              <a:t>2.  Unvollständigkeit der Schutzgüter:</a:t>
            </a:r>
          </a:p>
          <a:p>
            <a:r>
              <a:rPr lang="de-DE" sz="1600" dirty="0" err="1" smtClean="0">
                <a:solidFill>
                  <a:schemeClr val="accent1">
                    <a:lumMod val="50000"/>
                  </a:schemeClr>
                </a:solidFill>
                <a:latin typeface="Arial" panose="020B0604020202020204" pitchFamily="34" charset="0"/>
              </a:rPr>
              <a:t>z.B</a:t>
            </a:r>
            <a:r>
              <a:rPr lang="de-DE" sz="1600" dirty="0" smtClean="0">
                <a:solidFill>
                  <a:schemeClr val="accent1">
                    <a:lumMod val="50000"/>
                  </a:schemeClr>
                </a:solidFill>
                <a:latin typeface="Arial" panose="020B0604020202020204" pitchFamily="34" charset="0"/>
              </a:rPr>
              <a:t> im </a:t>
            </a:r>
            <a:r>
              <a:rPr lang="de-DE" sz="1600" dirty="0">
                <a:solidFill>
                  <a:schemeClr val="accent1">
                    <a:lumMod val="50000"/>
                  </a:schemeClr>
                </a:solidFill>
                <a:latin typeface="Arial" panose="020B0604020202020204" pitchFamily="34" charset="0"/>
              </a:rPr>
              <a:t>NSG-VO „</a:t>
            </a:r>
            <a:r>
              <a:rPr lang="de-DE" sz="1600" dirty="0" smtClean="0">
                <a:solidFill>
                  <a:schemeClr val="accent1">
                    <a:lumMod val="50000"/>
                  </a:schemeClr>
                </a:solidFill>
                <a:latin typeface="Arial" panose="020B0604020202020204" pitchFamily="34" charset="0"/>
              </a:rPr>
              <a:t>Doggerbank“. </a:t>
            </a:r>
            <a:r>
              <a:rPr lang="de-DE" sz="1600" dirty="0">
                <a:solidFill>
                  <a:schemeClr val="accent1">
                    <a:lumMod val="50000"/>
                  </a:schemeClr>
                </a:solidFill>
                <a:latin typeface="Arial" panose="020B0604020202020204" pitchFamily="34" charset="0"/>
              </a:rPr>
              <a:t>nur 2 Säugetierarten und ein LRT nach FFH-RL geschützt. Es kommen aber mindestens 23 Arten vor, die national oder international als schutzwürdig eingestuft sind (</a:t>
            </a:r>
            <a:r>
              <a:rPr lang="de-DE" sz="1600" dirty="0" err="1">
                <a:solidFill>
                  <a:schemeClr val="accent1">
                    <a:lumMod val="50000"/>
                  </a:schemeClr>
                </a:solidFill>
                <a:latin typeface="Arial" panose="020B0604020202020204" pitchFamily="34" charset="0"/>
              </a:rPr>
              <a:t>Milyutin</a:t>
            </a:r>
            <a:r>
              <a:rPr lang="de-DE" sz="1600" dirty="0">
                <a:solidFill>
                  <a:schemeClr val="accent1">
                    <a:lumMod val="50000"/>
                  </a:schemeClr>
                </a:solidFill>
                <a:latin typeface="Arial" panose="020B0604020202020204" pitchFamily="34" charset="0"/>
              </a:rPr>
              <a:t> 2019).</a:t>
            </a:r>
          </a:p>
          <a:p>
            <a:r>
              <a:rPr lang="de-DE" sz="1600" dirty="0"/>
              <a:t> </a:t>
            </a:r>
            <a:endParaRPr lang="de-DE" sz="1050" dirty="0"/>
          </a:p>
        </p:txBody>
      </p:sp>
    </p:spTree>
    <p:extLst>
      <p:ext uri="{BB962C8B-B14F-4D97-AF65-F5344CB8AC3E}">
        <p14:creationId xmlns:p14="http://schemas.microsoft.com/office/powerpoint/2010/main" val="280302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t>
            </a:r>
            <a:endParaRPr lang="de-DE" dirty="0"/>
          </a:p>
        </p:txBody>
      </p:sp>
      <p:pic>
        <p:nvPicPr>
          <p:cNvPr id="4" name="Grafik 3" descr="Ein Bild, das Seenadel, Fisch, Organismus, Seepferdchen enthält.&#10;&#10;KI-generierte Inhalte können fehlerhaft sein.">
            <a:extLst>
              <a:ext uri="{FF2B5EF4-FFF2-40B4-BE49-F238E27FC236}">
                <a16:creationId xmlns="" xmlns:a16="http://schemas.microsoft.com/office/drawing/2014/main" id="{AFA665E2-38A2-B295-3001-ED4E7FCE90E7}"/>
              </a:ext>
            </a:extLst>
          </p:cNvPr>
          <p:cNvPicPr>
            <a:picLocks noChangeAspect="1"/>
          </p:cNvPicPr>
          <p:nvPr/>
        </p:nvPicPr>
        <p:blipFill>
          <a:blip r:embed="rId3">
            <a:extLst>
              <a:ext uri="{28A0092B-C50C-407E-A947-70E740481C1C}">
                <a14:useLocalDpi xmlns:a14="http://schemas.microsoft.com/office/drawing/2010/main" val="0"/>
              </a:ext>
            </a:extLst>
          </a:blip>
          <a:srcRect l="14724"/>
          <a:stretch>
            <a:fillRect/>
          </a:stretch>
        </p:blipFill>
        <p:spPr>
          <a:xfrm>
            <a:off x="863697" y="2165761"/>
            <a:ext cx="3708303" cy="2448272"/>
          </a:xfrm>
          <a:prstGeom prst="rect">
            <a:avLst/>
          </a:prstGeom>
        </p:spPr>
      </p:pic>
      <p:pic>
        <p:nvPicPr>
          <p:cNvPr id="6" name="Grafik 5" descr="Ein Bild, das Wasservögel, Vogel, Tölpel, draußen enthält.&#10;&#10;KI-generierte Inhalte können fehlerhaft sein.">
            <a:extLst>
              <a:ext uri="{FF2B5EF4-FFF2-40B4-BE49-F238E27FC236}">
                <a16:creationId xmlns="" xmlns:a16="http://schemas.microsoft.com/office/drawing/2014/main" id="{FC909D7E-1183-ED39-20B5-9CBE13170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147855"/>
            <a:ext cx="3697418" cy="2466178"/>
          </a:xfrm>
          <a:prstGeom prst="rect">
            <a:avLst/>
          </a:prstGeom>
        </p:spPr>
      </p:pic>
      <p:sp>
        <p:nvSpPr>
          <p:cNvPr id="7" name="Textfeld 6">
            <a:extLst>
              <a:ext uri="{FF2B5EF4-FFF2-40B4-BE49-F238E27FC236}">
                <a16:creationId xmlns="" xmlns:a16="http://schemas.microsoft.com/office/drawing/2014/main" id="{26617A63-A385-4625-1EC6-CDF79EE730A9}"/>
              </a:ext>
            </a:extLst>
          </p:cNvPr>
          <p:cNvSpPr txBox="1"/>
          <p:nvPr/>
        </p:nvSpPr>
        <p:spPr>
          <a:xfrm>
            <a:off x="3707904" y="1500363"/>
            <a:ext cx="2808312" cy="400110"/>
          </a:xfrm>
          <a:prstGeom prst="rect">
            <a:avLst/>
          </a:prstGeom>
          <a:noFill/>
        </p:spPr>
        <p:txBody>
          <a:bodyPr wrap="square" rtlCol="0">
            <a:spAutoFit/>
          </a:bodyPr>
          <a:lstStyle/>
          <a:p>
            <a:pPr algn="ctr"/>
            <a:r>
              <a:rPr lang="de-DE" sz="2000" b="1" dirty="0">
                <a:solidFill>
                  <a:schemeClr val="accent1">
                    <a:lumMod val="50000"/>
                  </a:schemeClr>
                </a:solidFill>
              </a:rPr>
              <a:t>II. </a:t>
            </a:r>
            <a:r>
              <a:rPr lang="de-DE" sz="2000" b="1" dirty="0" smtClean="0">
                <a:solidFill>
                  <a:schemeClr val="accent1">
                    <a:lumMod val="50000"/>
                  </a:schemeClr>
                </a:solidFill>
              </a:rPr>
              <a:t>Weitere Schutzgüter</a:t>
            </a:r>
            <a:endParaRPr lang="de-DE" sz="2000" b="1" dirty="0">
              <a:solidFill>
                <a:schemeClr val="accent1">
                  <a:lumMod val="50000"/>
                </a:schemeClr>
              </a:solidFill>
            </a:endParaRPr>
          </a:p>
        </p:txBody>
      </p:sp>
      <p:sp>
        <p:nvSpPr>
          <p:cNvPr id="8" name="Textfeld 7">
            <a:extLst>
              <a:ext uri="{FF2B5EF4-FFF2-40B4-BE49-F238E27FC236}">
                <a16:creationId xmlns="" xmlns:a16="http://schemas.microsoft.com/office/drawing/2014/main" id="{05008929-16BD-457A-5F65-593D3CFB4196}"/>
              </a:ext>
            </a:extLst>
          </p:cNvPr>
          <p:cNvSpPr txBox="1"/>
          <p:nvPr/>
        </p:nvSpPr>
        <p:spPr>
          <a:xfrm rot="21600000">
            <a:off x="920996" y="5066479"/>
            <a:ext cx="3964096" cy="861774"/>
          </a:xfrm>
          <a:prstGeom prst="rect">
            <a:avLst/>
          </a:prstGeom>
          <a:noFill/>
        </p:spPr>
        <p:txBody>
          <a:bodyPr wrap="square" rtlCol="0">
            <a:spAutoFit/>
          </a:bodyPr>
          <a:lstStyle/>
          <a:p>
            <a:r>
              <a:rPr lang="de-DE" b="1" dirty="0">
                <a:solidFill>
                  <a:schemeClr val="accent1">
                    <a:lumMod val="50000"/>
                  </a:schemeClr>
                </a:solidFill>
              </a:rPr>
              <a:t>Seepferdchen in </a:t>
            </a:r>
            <a:r>
              <a:rPr lang="de-DE" b="1" dirty="0" err="1" smtClean="0">
                <a:solidFill>
                  <a:schemeClr val="accent1">
                    <a:lumMod val="50000"/>
                  </a:schemeClr>
                </a:solidFill>
              </a:rPr>
              <a:t>Posidonia</a:t>
            </a:r>
            <a:r>
              <a:rPr lang="de-DE" b="1" dirty="0" smtClean="0">
                <a:solidFill>
                  <a:schemeClr val="accent1">
                    <a:lumMod val="50000"/>
                  </a:schemeClr>
                </a:solidFill>
              </a:rPr>
              <a:t>-Wiese, </a:t>
            </a:r>
            <a:r>
              <a:rPr lang="de-DE" sz="1600" b="1" dirty="0" smtClean="0">
                <a:solidFill>
                  <a:schemeClr val="accent1">
                    <a:lumMod val="50000"/>
                  </a:schemeClr>
                </a:solidFill>
              </a:rPr>
              <a:t>früher auch in Nordsee-Seegraswiesen </a:t>
            </a:r>
            <a:r>
              <a:rPr lang="de-DE" sz="1600" b="1" dirty="0" smtClean="0">
                <a:solidFill>
                  <a:schemeClr val="accent1">
                    <a:lumMod val="50000"/>
                  </a:schemeClr>
                </a:solidFill>
              </a:rPr>
              <a:t>häufig</a:t>
            </a:r>
            <a:r>
              <a:rPr lang="de-DE" sz="900" b="1" dirty="0" smtClean="0">
                <a:solidFill>
                  <a:schemeClr val="accent1">
                    <a:lumMod val="50000"/>
                  </a:schemeClr>
                </a:solidFill>
              </a:rPr>
              <a:t> </a:t>
            </a:r>
            <a:r>
              <a:rPr lang="de-DE" sz="1000" b="1" dirty="0" smtClean="0">
                <a:solidFill>
                  <a:schemeClr val="accent1">
                    <a:lumMod val="50000"/>
                  </a:schemeClr>
                </a:solidFill>
              </a:rPr>
              <a:t>Foto: Adobe Stock # 509431416</a:t>
            </a:r>
            <a:endParaRPr lang="de-DE" sz="1000" b="1" dirty="0">
              <a:solidFill>
                <a:schemeClr val="accent1">
                  <a:lumMod val="50000"/>
                </a:schemeClr>
              </a:solidFill>
            </a:endParaRPr>
          </a:p>
        </p:txBody>
      </p:sp>
      <p:sp>
        <p:nvSpPr>
          <p:cNvPr id="9" name="Textfeld 8">
            <a:extLst>
              <a:ext uri="{FF2B5EF4-FFF2-40B4-BE49-F238E27FC236}">
                <a16:creationId xmlns="" xmlns:a16="http://schemas.microsoft.com/office/drawing/2014/main" id="{495B3A2B-D17C-2F6E-50CD-58037A9E1C4C}"/>
              </a:ext>
            </a:extLst>
          </p:cNvPr>
          <p:cNvSpPr txBox="1"/>
          <p:nvPr/>
        </p:nvSpPr>
        <p:spPr>
          <a:xfrm>
            <a:off x="5559244" y="4972526"/>
            <a:ext cx="3286238" cy="646331"/>
          </a:xfrm>
          <a:prstGeom prst="rect">
            <a:avLst/>
          </a:prstGeom>
          <a:noFill/>
        </p:spPr>
        <p:txBody>
          <a:bodyPr wrap="square" rtlCol="0">
            <a:spAutoFit/>
          </a:bodyPr>
          <a:lstStyle/>
          <a:p>
            <a:r>
              <a:rPr lang="de-DE" b="1" dirty="0">
                <a:solidFill>
                  <a:schemeClr val="accent1">
                    <a:lumMod val="50000"/>
                  </a:schemeClr>
                </a:solidFill>
              </a:rPr>
              <a:t>Basstölpel auf </a:t>
            </a:r>
            <a:r>
              <a:rPr lang="de-DE" b="1" dirty="0" smtClean="0">
                <a:solidFill>
                  <a:schemeClr val="accent1">
                    <a:lumMod val="50000"/>
                  </a:schemeClr>
                </a:solidFill>
              </a:rPr>
              <a:t>Helgoland mit Fischernetzresten im  Nest</a:t>
            </a:r>
            <a:endParaRPr lang="de-DE" b="1" dirty="0">
              <a:solidFill>
                <a:schemeClr val="accent1">
                  <a:lumMod val="50000"/>
                </a:schemeClr>
              </a:solidFill>
            </a:endParaRPr>
          </a:p>
        </p:txBody>
      </p:sp>
      <p:sp>
        <p:nvSpPr>
          <p:cNvPr id="3" name="Textfeld 2"/>
          <p:cNvSpPr txBox="1"/>
          <p:nvPr/>
        </p:nvSpPr>
        <p:spPr>
          <a:xfrm>
            <a:off x="5724128" y="5618857"/>
            <a:ext cx="2304256" cy="246221"/>
          </a:xfrm>
          <a:prstGeom prst="rect">
            <a:avLst/>
          </a:prstGeom>
          <a:noFill/>
        </p:spPr>
        <p:txBody>
          <a:bodyPr wrap="square" rtlCol="0">
            <a:spAutoFit/>
          </a:bodyPr>
          <a:lstStyle/>
          <a:p>
            <a:r>
              <a:rPr lang="de-DE" sz="1000" dirty="0" smtClean="0"/>
              <a:t>Adobe Stock, A. Lindert-</a:t>
            </a:r>
            <a:r>
              <a:rPr lang="de-DE" sz="1000" dirty="0" err="1" smtClean="0"/>
              <a:t>Rottke</a:t>
            </a:r>
            <a:endParaRPr lang="de-DE" sz="1000" dirty="0"/>
          </a:p>
        </p:txBody>
      </p:sp>
    </p:spTree>
    <p:extLst>
      <p:ext uri="{BB962C8B-B14F-4D97-AF65-F5344CB8AC3E}">
        <p14:creationId xmlns:p14="http://schemas.microsoft.com/office/powerpoint/2010/main" val="184496617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3690</Words>
  <Application>Microsoft Office PowerPoint</Application>
  <PresentationFormat>Bildschirmpräsentation (4:3)</PresentationFormat>
  <Paragraphs>208</Paragraphs>
  <Slides>19</Slides>
  <Notes>18</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PowerPoint-Präsentation</vt:lpstr>
      <vt:lpstr>Aktuell:  - Der Schutz unserer Meere, oekom Verlag  München 2024 , ISBN 978-3-962 38-388-6  -Detlef Czybulka, Kommentierung vor  §§ 56 ff. bis § 58 BNatSchG, in:  Schumacher/Fischer-Hüftle, BNatSchG Kommentar, 3. Aufl. 2021, S. 1135 - 1263  </vt:lpstr>
      <vt:lpstr>Übersicht </vt:lpstr>
      <vt:lpstr>PowerPoint-Präsentation</vt:lpstr>
      <vt:lpstr>PowerPoint-Präsentation</vt:lpstr>
      <vt:lpstr>PowerPoint-Präsentation</vt:lpstr>
      <vt:lpstr>PowerPoint-Präsentation</vt:lpstr>
      <vt:lpstr>PowerPoint-Präsentation</vt:lpstr>
      <vt:lpstr> </vt:lpstr>
      <vt:lpstr>Plankton-Lebensgemeinschaft </vt:lpstr>
      <vt:lpstr>PowerPoint-Präsentation</vt:lpstr>
      <vt:lpstr>PowerPoint-Präsentation</vt:lpstr>
      <vt:lpstr>IV. Natura 2000-Schutzgebiete im Küstenbereich und in der deutschen AWZ von Nord- und Ostsee</vt:lpstr>
      <vt:lpstr>V. Von „Paper Parks“ zu effektiv verwalteten Schutzgebieten (Defizitanalyse)</vt:lpstr>
      <vt:lpstr>PowerPoint-Präsentation</vt:lpstr>
      <vt:lpstr>PowerPoint-Präsentation</vt:lpstr>
      <vt:lpstr>PowerPoint-Präsentation</vt:lpstr>
      <vt:lpstr>PowerPoint-Präsentation</vt:lpstr>
      <vt:lpstr>Vielen Dank für Ihre Aufmerksamkeit!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Prof.Dr. Detlef Czybulka</dc:creator>
  <cp:lastModifiedBy>Admin</cp:lastModifiedBy>
  <cp:revision>405</cp:revision>
  <cp:lastPrinted>2025-06-24T08:59:12Z</cp:lastPrinted>
  <dcterms:created xsi:type="dcterms:W3CDTF">2015-09-25T14:05:52Z</dcterms:created>
  <dcterms:modified xsi:type="dcterms:W3CDTF">2025-07-28T15:28:16Z</dcterms:modified>
</cp:coreProperties>
</file>