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302" r:id="rId8"/>
    <p:sldId id="257" r:id="rId9"/>
    <p:sldId id="305" r:id="rId10"/>
    <p:sldId id="306" r:id="rId11"/>
    <p:sldId id="316" r:id="rId12"/>
    <p:sldId id="308" r:id="rId13"/>
    <p:sldId id="309" r:id="rId14"/>
    <p:sldId id="310" r:id="rId15"/>
    <p:sldId id="311" r:id="rId16"/>
    <p:sldId id="318" r:id="rId17"/>
    <p:sldId id="321" r:id="rId18"/>
    <p:sldId id="314" r:id="rId19"/>
    <p:sldId id="312" r:id="rId20"/>
    <p:sldId id="317" r:id="rId21"/>
    <p:sldId id="320" r:id="rId22"/>
    <p:sldId id="319" r:id="rId23"/>
    <p:sldId id="297" r:id="rId24"/>
    <p:sldId id="274" r:id="rId25"/>
  </p:sldIdLst>
  <p:sldSz cx="9144000" cy="6858000"/>
  <p:notesSz cx="6797675" cy="9926955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74088190" val="1230" rev64="64" revOS="4"/>
      <pr:smFileRevision xmlns:pr="smNativeData" xmlns="smNativeData" dt="1774088190" val="101"/>
      <pr:guideOptions xmlns:pr="smNativeData" xmlns="smNativeData" dt="177408819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howGuides="1">
      <p:cViewPr>
        <p:scale>
          <a:sx n="100" d="100"/>
          <a:sy n="100" d="100"/>
        </p:scale>
        <p:origin x="163" y="-980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1" d="100"/>
        <a:sy n="21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163" y="-980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AfEgAADgMAABAAAAAmAAAACAAAAD+PAAAAAAAA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45765" cy="49657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de-de" sz="1200" cap="none"/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cAAAAAAADPKQAADgMAABAAAAAmAAAACAAAAD+PAAAAAAAAMAAAABQAAAAAAAAAAAD//wAAAQAAAP//AAABAA=="/>
              </a:ext>
            </a:extLst>
          </p:cNvSpPr>
          <p:nvPr>
            <p:ph type="dt" idx="10"/>
          </p:nvPr>
        </p:nvSpPr>
        <p:spPr>
          <a:xfrm>
            <a:off x="3850640" y="0"/>
            <a:ext cx="2945765" cy="49657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de-de" sz="1200" cap="none"/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fld id="{3F716EEE-A0D2-2498-9CC9-56CD20876A03}" type="datetime1">
              <a:t>28.07.2025</a:t>
            </a:fld>
          </a:p>
        </p:txBody>
      </p:sp>
      <p:sp>
        <p:nvSpPr>
          <p:cNvPr id="4" name="Folienbildplatzhalter 3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9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L8PAAD/HwAAMAAAABQAAAAAAAAAAAD//wAAAQAAAP//AAABAA=="/>
              </a:ext>
            </a:extLst>
          </p:cNvSpPr>
          <p:nvPr>
            <p:ph type="sldImg" idx="2"/>
          </p:nvPr>
        </p:nvSpPr>
        <p:spPr>
          <a:xfrm>
            <a:off x="917575" y="744855"/>
            <a:ext cx="4962525" cy="372237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de-de"/>
            </a:pPr>
          </a:p>
        </p:txBody>
      </p:sp>
      <p:sp>
        <p:nvSpPr>
          <p:cNvPr id="5" name="Notizen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9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wQAAAEdAACjJQAAfDgAABAAAAAmAAAACAAAAD8PAAD/HwAAMAAAABQAAAAAAAAAAAD//wAAAQAAAP//AAABAA=="/>
              </a:ext>
            </a:extLst>
          </p:cNvSpPr>
          <p:nvPr>
            <p:ph type="body" idx="3"/>
          </p:nvPr>
        </p:nvSpPr>
        <p:spPr>
          <a:xfrm>
            <a:off x="680085" y="4714875"/>
            <a:ext cx="543814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Zweite Ebene</a:t>
            </a:r>
          </a:p>
          <a:p>
            <a:pPr lvl="2">
              <a:defRPr lang="de-de"/>
            </a:pPr>
            <a:r>
              <a:t>Dritte Ebene</a:t>
            </a:r>
          </a:p>
          <a:p>
            <a:pPr lvl="3">
              <a:defRPr lang="de-de"/>
            </a:pPr>
            <a:r>
              <a:t>Vierte Ebene</a:t>
            </a:r>
          </a:p>
          <a:p>
            <a:pPr lvl="4">
              <a:defRPr lang="de-de"/>
            </a:pPr>
            <a:r>
              <a:t>Fünfte Ebene</a:t>
            </a:r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6AAAfEgAADj0AABAAAAAmAAAACAAAAL+PAAD/Hw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0" y="9428480"/>
            <a:ext cx="2945765" cy="49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de-de" sz="1200" cap="none"/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cAAAA6AADPKQAADj0AABAAAAAmAAAACAAAAL+PAAD/Hw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de-de" sz="1200" cap="none"/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fld id="{3F711D56-18D2-24EB-9CC9-EEBE53876ABB}" type="slidenum">
              <a:t>‹Nr.›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themeOverride" Target="../theme/themeOverride1.xml"/></Relationships>
</file>

<file path=ppt/notesSlides/_rels/notesSlide1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themeOverride" Target="../theme/themeOverride10.xml"/></Relationships>
</file>

<file path=ppt/notesSlides/_rels/notesSlide1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themeOverride" Target="../theme/themeOverride11.xml"/></Relationships>
</file>

<file path=ppt/notesSlides/_rels/notesSlide1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themeOverride" Target="../theme/themeOverride12.xml"/></Relationships>
</file>

<file path=ppt/notesSlides/_rels/notesSlide1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themeOverride" Target="../theme/themeOverride13.xml"/></Relationships>
</file>

<file path=ppt/notesSlides/_rels/notesSlide1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themeOverride" Target="../theme/themeOverride14.xml"/></Relationships>
</file>

<file path=ppt/notesSlides/_rels/notesSlide1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themeOverride" Target="../theme/themeOverride15.xml"/></Relationships>
</file>

<file path=ppt/notesSlides/_rels/notesSlide1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themeOverride" Target="../theme/themeOverride16.xml"/></Relationships>
</file>

<file path=ppt/notesSlides/_rels/notesSlide1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themeOverride" Target="../theme/themeOverride17.xml"/></Relationships>
</file>

<file path=ppt/notesSlides/_rels/notesSlide1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themeOverride" Target="../theme/themeOverride18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themeOverride" Target="../theme/themeOverride2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themeOverride" Target="../theme/themeOverride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themeOverride" Target="../theme/themeOverride4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themeOverride" Target="../theme/themeOverride5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themeOverride" Target="../theme/themeOverride6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themeOverride" Target="../theme/themeOverride7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themeOverride" Target="../theme/themeOverride8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themeOverride" Target="../theme/themeOverride9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400" cap="none"/>
              <a:t>Liebe Freunde und Freundinnen des </a:t>
            </a:r>
            <a:r>
              <a:rPr lang="de-de" sz="1400" cap="none"/>
              <a:t>Meeresschutzes, liebe Kolleginnen und Kollegen, </a:t>
            </a:r>
            <a:endParaRPr lang="de-de" sz="1400" cap="none"/>
          </a:p>
          <a:p>
            <a:pPr>
              <a:defRPr lang="de-de"/>
            </a:pPr>
            <a:r>
              <a:rPr lang="de-de" sz="1400" cap="none"/>
              <a:t>In meinem Statement beschränke ich mich auf den </a:t>
            </a:r>
            <a:r>
              <a:rPr lang="de-de" sz="1400" b="1" cap="none"/>
              <a:t>Schutz der biologischen Vielfalt (</a:t>
            </a:r>
            <a:r>
              <a:rPr lang="de-de" sz="1400" b="1" i="1" cap="none"/>
              <a:t>Biodiversität)</a:t>
            </a:r>
            <a:r>
              <a:rPr lang="de-de" sz="1400" b="1" cap="none"/>
              <a:t> der Meere </a:t>
            </a:r>
            <a:r>
              <a:rPr lang="de-de" sz="1400" cap="none"/>
              <a:t>im </a:t>
            </a:r>
            <a:r>
              <a:rPr lang="de-de" sz="1400" cap="none"/>
              <a:t>Rechtskontext. Weitere wichtige Themen des </a:t>
            </a:r>
            <a:r>
              <a:rPr lang="de-de" sz="1400" cap="none"/>
              <a:t>Meeresschutzes wie Verschmutzung, Eutrophierung, </a:t>
            </a:r>
            <a:r>
              <a:rPr lang="de-de" sz="1400" cap="none"/>
              <a:t>Klimawandel  und Industrialisierung der Meere werden Ihnen heute und morgen,  auch aus naturwissenschaftlicher Sicht, nähergebracht. Es hängt alles zusammen. </a:t>
            </a:r>
            <a:endParaRPr lang="de-de" sz="1400" cap="none"/>
          </a:p>
          <a:p>
            <a:pPr>
              <a:defRPr lang="de-de"/>
            </a:pPr>
            <a:endParaRPr lang="de-de" sz="1400" cap="none"/>
          </a:p>
          <a:p>
            <a:pPr>
              <a:defRPr lang="de-de"/>
            </a:pPr>
            <a:endParaRPr lang="de-de" sz="1400" cap="none"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2E9F-D1D2-24D8-9CC9-278D60876A72}" type="slidenum">
              <a:t>1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b="1" cap="none"/>
              <a:t>Die unscheinbarsten sind die Wichtigsten:  </a:t>
            </a:r>
            <a:r>
              <a:t>Die Kleinstlebewesen sind die Basis allen Lebens im Meer und des </a:t>
            </a:r>
            <a:r>
              <a:t>Nahrungsnetzes. Das stark vergrößerte Bild zeigt, dass es </a:t>
            </a:r>
            <a:r>
              <a:rPr lang="de-de" b="1" cap="none"/>
              <a:t>unmöglich</a:t>
            </a:r>
            <a:r>
              <a:t> ist, die </a:t>
            </a:r>
            <a:r>
              <a:t>Biodiversität der Meere  über das  „</a:t>
            </a:r>
            <a:r>
              <a:rPr lang="de-de" b="1" cap="none"/>
              <a:t>Artenschutzrecht“</a:t>
            </a:r>
            <a:r>
              <a:t> zu schützen. Es gibt Abermillionen Arten von  Kleinstlebewesen, wobei in der Meeresbiologie als „</a:t>
            </a:r>
            <a:r>
              <a:t>Makrobenthos“ (also „groß“)  gilt, was größer als ein halber Millimeter ist (!). Umfassender  Schutz der marinen </a:t>
            </a:r>
            <a:r>
              <a:t>Biodiversität kann nur über die Anwendung des </a:t>
            </a:r>
            <a:r>
              <a:t>EA und nachfolgend durch  „</a:t>
            </a:r>
            <a:r>
              <a:t>Gebietsschutz“ (dreidimensional!),  den Schutz der repräsentativen Lebensräume mit </a:t>
            </a:r>
            <a:r>
              <a:t>benthischen und </a:t>
            </a:r>
            <a:r>
              <a:t>pelagischen </a:t>
            </a:r>
            <a:r>
              <a:t>Lebenggemeinschaften, deren </a:t>
            </a:r>
            <a:r>
              <a:rPr lang="de-de" b="1" cap="none"/>
              <a:t>Konnektivität</a:t>
            </a:r>
            <a:r>
              <a:t> und durch das </a:t>
            </a:r>
            <a:r>
              <a:rPr lang="de-de" b="1" cap="none"/>
              <a:t>Verbot aller </a:t>
            </a:r>
            <a:r>
              <a:rPr lang="de-de" b="1" cap="none"/>
              <a:t>extraktiver Nutzungen in „strengen“ Schutzgebieten </a:t>
            </a:r>
            <a:r>
              <a:t>erreicht werden.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735F-11D2-2485-9CC9-E7D03D876AB2}" type="slidenum">
              <a:t>10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Mit Mitteln des </a:t>
            </a:r>
            <a:r>
              <a:t>Artenschutzrechts  kann im Ergebnis nur ein Bruchteil der </a:t>
            </a:r>
            <a:r>
              <a:t>Meereslebewesen geschützt werden, z.B. unser „größtes Raubtier“, die </a:t>
            </a:r>
            <a:r>
              <a:t>Kegelrobbe, wobei die Bullen bis zu 350 kg auf die Waage bringen. Aber ausgerechnet dort, wo alle Anstrengungen unternommen werden müssten, um eine vom Aussterben bedrohte Population des </a:t>
            </a:r>
            <a:r>
              <a:t>Schweinswals  (der zentralen Ostsee) zu erhalten, fehlt ein verbindlicher </a:t>
            </a:r>
            <a:r>
              <a:t>Artmanagementplan (Näher dazu: </a:t>
            </a:r>
            <a:r>
              <a:rPr lang="de-de" i="1" cap="none"/>
              <a:t>Detlef Czybulka</a:t>
            </a:r>
            <a:r>
              <a:t>, Ein </a:t>
            </a:r>
            <a:r>
              <a:t>Artmanagementplan für den </a:t>
            </a:r>
            <a:r>
              <a:t>Schweinswal in der deutschen Ostsee! in: </a:t>
            </a:r>
            <a:r>
              <a:t>Edmund Brandt/Ralf </a:t>
            </a:r>
            <a:r>
              <a:t>Kreikebohm/Jochen </a:t>
            </a:r>
            <a:r>
              <a:t>Schumacher (Hrsg.), Festschrift für Hans Walter Louis, Naturschutz – Rechtswissenschaft – Bewährung in der Praxis, </a:t>
            </a:r>
            <a:r>
              <a:t>Wissenschaftsverlag, Berlin 2021, ISBN 978-3-8305-5096-9, S. 81–104).</a:t>
            </a:r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5089-C7D2-24A6-9CC9-31F31E876A64}" type="slidenum">
              <a:t>11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t>Um </a:t>
            </a:r>
            <a:r>
              <a:t>Schutzanforderungen umsetzen und finanzieren zu können, müssen neben den Staaten vor allem die „</a:t>
            </a:r>
            <a:r>
              <a:rPr lang="de-de" b="1" cap="none"/>
              <a:t>stakeholder</a:t>
            </a:r>
            <a:r>
              <a:rPr lang="de-de" b="1" cap="none"/>
              <a:t>“ </a:t>
            </a:r>
            <a:r>
              <a:t>verpflichtet werden, die Nutzer der Meere („private“ Personen, Gruppen oder Organisationen), die in ihren zumeist wirtschaftlichen Interessen betroffen sind, die Fischer, Reeder, </a:t>
            </a:r>
            <a:r>
              <a:t>Projektentwickler und Betreiber von </a:t>
            </a:r>
            <a:r>
              <a:t>WEA etc. </a:t>
            </a:r>
            <a:r>
              <a:rPr lang="de-de" b="1" cap="none"/>
              <a:t>Diese werden unmittelbar nur über das nationale (oder Im Fall der Fischerei über das EU-) Recht erreicht. </a:t>
            </a:r>
            <a:r>
              <a:t>Die Verordnungen  in Schutzgebieten dürfen keine Ausnahmen zur Nutzung für „</a:t>
            </a:r>
            <a:r>
              <a:t>Stakeholder“ enthalten, einen Anspruch haben sie nicht darauf. </a:t>
            </a:r>
            <a:r>
              <a:rPr lang="de-de" b="1" cap="none"/>
              <a:t>Das Meer ist nicht Eigentum der „</a:t>
            </a:r>
            <a:r>
              <a:rPr lang="de-de" b="1" cap="none"/>
              <a:t>stakeholder</a:t>
            </a:r>
            <a:r>
              <a:rPr lang="de-de" b="1" cap="none"/>
              <a:t>“.   </a:t>
            </a:r>
            <a:endParaRPr lang="de-de" b="1" cap="none"/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1BB8-F6D2-24ED-9CC9-00B855876A55}" type="slidenum">
              <a:t>12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t>Die  </a:t>
            </a:r>
            <a:r>
              <a:t>FFH-Richtlinie der EU versteht sich als Umsetzung von Art. 8 </a:t>
            </a:r>
            <a:r>
              <a:t>CBD. </a:t>
            </a:r>
            <a:r>
              <a:rPr lang="de-de" b="1" cap="none"/>
              <a:t>Die Folie </a:t>
            </a:r>
            <a:r>
              <a:t>zeigt auch die Vogelschutzgebiete. Es gibt trotz einer </a:t>
            </a:r>
            <a:r>
              <a:t>Flächenausweisung von ca. 45% der </a:t>
            </a:r>
            <a:r>
              <a:t>Meeresgebiete als Schutzgebiete </a:t>
            </a:r>
            <a:r>
              <a:rPr lang="de-de" b="1" cap="none"/>
              <a:t>keine </a:t>
            </a:r>
            <a:r>
              <a:t>„streng“ geschützten im deutschen </a:t>
            </a:r>
            <a:r>
              <a:t>Meeresgebiet Gebiete mit einer winzigen Ausnahme im Nationalpark S-H Wattenmeer, wo immer wieder </a:t>
            </a:r>
            <a:r>
              <a:t>Schwarzfischer (Krabbenfischer) geortet wurden. Mit der Einrichtung solcher  „</a:t>
            </a:r>
            <a:r>
              <a:rPr lang="de-de" b="1" cap="none"/>
              <a:t>Paper </a:t>
            </a:r>
            <a:r>
              <a:rPr lang="de-de" b="1" cap="none"/>
              <a:t>parks</a:t>
            </a:r>
            <a:r>
              <a:rPr lang="de-de" b="1" cap="none"/>
              <a:t>“</a:t>
            </a:r>
            <a:r>
              <a:t> ist es nicht getan. Der Schutz in den deutschen </a:t>
            </a:r>
            <a:r>
              <a:t>Meeresschutzgebieten ist so schwach, dass darauf anlässlich der </a:t>
            </a:r>
            <a:r>
              <a:t>kürzlichen </a:t>
            </a:r>
            <a:r>
              <a:t>Ozeankonferenz in Nizza auch die „Süddeutschen Zeitung“ in einem Artikel mit der treffenden Überschrift „</a:t>
            </a:r>
            <a:r>
              <a:t>Lobbylos“ aufmerksam machte. Der </a:t>
            </a:r>
            <a:r>
              <a:t>Meeresnaturschutz braucht eine „Lobby“ für das Gemeinwohl (</a:t>
            </a:r>
            <a:r>
              <a:t>DNRT e.V.) </a:t>
            </a:r>
          </a:p>
          <a:p>
            <a:pPr>
              <a:defRPr lang="de-de"/>
            </a:pPr>
            <a:r>
              <a:t>Die Artenvielfalt (</a:t>
            </a:r>
            <a:r>
              <a:t>Biodiversität) würde nach einer wissenschaftlichen Untersuchung aus dem Jahr 2021 einen sehr hohen  Nutzen von ca. 90 Prozent erfahren, wenn ca. 21% der Ozeane vor menschlichen Einflüssen (bedrohenden Aktivitäten)  bewahrt würden. Dafür müssten 43 % der nationalen Gewässer (einschließlich </a:t>
            </a:r>
            <a:r>
              <a:t>AWZ) und 6 Prozent der Hohen See unter Schutz gestellt werden. Die </a:t>
            </a:r>
            <a:r>
              <a:t>Fischereierträge würden um bis zu 5,9 Millionen Tonnen steigen, wenn 28 Prozent der Meeresfläche (in erster Linie in der </a:t>
            </a:r>
            <a:r>
              <a:t>AWZ) unter strengen Schutz gestellt würde. </a:t>
            </a:r>
            <a:r>
              <a:rPr lang="de-de" b="1" cap="none"/>
              <a:t>Große (und </a:t>
            </a:r>
            <a:r>
              <a:rPr lang="de-de" b="1" cap="none"/>
              <a:t>möglichst </a:t>
            </a:r>
            <a:r>
              <a:rPr lang="de-de" b="1" cap="none"/>
              <a:t>alte) Schutzgebiete sichern auf längere Sicht höhere </a:t>
            </a:r>
            <a:r>
              <a:rPr lang="de-de" b="1" cap="none"/>
              <a:t>Fischereierträge</a:t>
            </a:r>
            <a:r>
              <a:t>.</a:t>
            </a:r>
          </a:p>
          <a:p>
            <a:pPr>
              <a:defRPr lang="de-de"/>
            </a:pPr>
            <a:r>
              <a:t>Die Einrichtung (und Überwachung) </a:t>
            </a:r>
            <a:r>
              <a:rPr lang="de-de" i="1" cap="none"/>
              <a:t>streng</a:t>
            </a:r>
            <a:r>
              <a:t> geschützter </a:t>
            </a:r>
            <a:r>
              <a:t>MPAs ist auch im Küstenmeer und den </a:t>
            </a:r>
            <a:r>
              <a:t>AWZ der </a:t>
            </a:r>
            <a:r>
              <a:rPr lang="de-de" b="1" cap="none"/>
              <a:t>EU-Mitgliedstaaten</a:t>
            </a:r>
            <a:r>
              <a:t> nicht auf einem guten Weg.  Nimmt man </a:t>
            </a:r>
            <a:r>
              <a:t>Fischereiverbote und den Verbot </a:t>
            </a:r>
            <a:r>
              <a:t>extraktiver Nutzungen als </a:t>
            </a:r>
            <a:r>
              <a:rPr lang="de-de" b="1" cap="none"/>
              <a:t>Maßstab für einen strengen oder vollständigen  Schutz</a:t>
            </a:r>
            <a:r>
              <a:t>, sind im </a:t>
            </a:r>
            <a:r>
              <a:rPr lang="de-de" i="1" cap="none"/>
              <a:t>Mittelmeer</a:t>
            </a:r>
            <a:r>
              <a:t> gerade einmal 0.23 %  der EU-Küstengewässer so geschützt. </a:t>
            </a: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2B60-2ED2-24DD-9CC9-D88865876A8D}" type="slidenum">
              <a:t>13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t>Auf dieser Folie sind die wichtigsten Defizite vermerkt, die es zu beseitigen gilt. </a:t>
            </a:r>
          </a:p>
          <a:p>
            <a:pPr>
              <a:defRPr lang="de-de"/>
            </a:pPr>
            <a:r>
              <a:t>In vielen Fällen gibt es vorbereitete oder fertige </a:t>
            </a:r>
            <a:r>
              <a:t>Umsetzungsvorschläge. In Vorbereitung war (ist) auch der </a:t>
            </a:r>
            <a:r>
              <a:t>Artmanagementplan für den </a:t>
            </a:r>
            <a:r>
              <a:t>Schweinswal (nächste Folie). </a:t>
            </a: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46E8-A6D2-24B0-9CC9-50E508876A05}" type="slidenum">
              <a:t>14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zMz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t>In unmittelbarer Nähe des erforderlichen </a:t>
            </a:r>
            <a:r>
              <a:t>Migrationskkorridors des </a:t>
            </a:r>
            <a:r>
              <a:t>Schweinswals der Ostsee liegt der NP </a:t>
            </a:r>
            <a:r>
              <a:t>Vorpommersche </a:t>
            </a:r>
            <a:r>
              <a:t>Boddenlandschaft. Der </a:t>
            </a:r>
            <a:r>
              <a:t>Schweinswal eignet sich als „</a:t>
            </a:r>
            <a:r>
              <a:t>Flagship </a:t>
            </a:r>
            <a:r>
              <a:t>species.</a:t>
            </a: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7BC3-8DD2-248D-9CC9-7BD835876A2E}" type="slidenum">
              <a:t>15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Der Nationalpark </a:t>
            </a:r>
            <a:r>
              <a:t>Vorpommersche </a:t>
            </a:r>
            <a:r>
              <a:t>Boddenlandschaft ist </a:t>
            </a:r>
            <a:r>
              <a:rPr lang="de-de" b="1" cap="none"/>
              <a:t>Touristenmagnet </a:t>
            </a:r>
            <a:r>
              <a:t>u.a. </a:t>
            </a:r>
            <a:r>
              <a:t>wg. </a:t>
            </a:r>
            <a:r>
              <a:t>Kranichzug und </a:t>
            </a:r>
            <a:r>
              <a:t>Hirschbrunft  im Herbst, der natürlichen Küsten- und Dünenbildung. Er umfasst auch schon gegenwärtig einen marinen Anteil, </a:t>
            </a:r>
            <a:r>
              <a:t>seerechtlich in den Inneren Gewässern, also mit allen Kompetenzen des Küstenstaates, hier des Landes M-V, für einen strengen Schutz.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1F2D-63D2-24E9-9CC9-95BC51876AC0}" type="slidenum">
              <a:t>16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b="1" cap="none"/>
              <a:t>Desiderat:</a:t>
            </a:r>
            <a:r>
              <a:t> Beispiel auf Länderebene</a:t>
            </a:r>
            <a:r>
              <a:rPr lang="de-de" b="1" cap="none"/>
              <a:t>: Erweiterung der Kernzonen des Nationalparks </a:t>
            </a:r>
            <a:r>
              <a:rPr lang="de-de" b="1" cap="none"/>
              <a:t>Vorpommersche </a:t>
            </a:r>
            <a:r>
              <a:rPr lang="de-de" b="1" cap="none"/>
              <a:t>Boddenlandschaft (Land M-V)</a:t>
            </a:r>
            <a:endParaRPr lang="de-de" b="1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endParaRPr lang="de-de" b="1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Erweiterung der Kernzonen durch </a:t>
            </a:r>
            <a:r>
              <a:rPr lang="de-de" b="1" cap="none"/>
              <a:t>Erhöhung des  Anteils </a:t>
            </a:r>
            <a:r>
              <a:rPr lang="de-de" b="1" cap="none"/>
              <a:t>mariner Kernzonen</a:t>
            </a:r>
            <a:r>
              <a:t>.  Nach den Kriterien der </a:t>
            </a:r>
            <a:r>
              <a:t>IUCN erfüllt der Nationalpark nicht den erforderlichen </a:t>
            </a:r>
            <a:r>
              <a:t>Mindestanteil (50%) von  Kernzonen. Eine entsprechende sinnvolle Erhöhung wurde </a:t>
            </a:r>
            <a:r>
              <a:t>gutachterlicherseits in Abstimmung mit der </a:t>
            </a:r>
            <a:r>
              <a:t>Nationalparkverwaltung vorgeschlagen, aber offenbar (seit 8 Jahren) nicht umgesetzt. Es sind äußerst wertvolle </a:t>
            </a:r>
            <a:r>
              <a:t>LRT, z.T. sogar </a:t>
            </a:r>
            <a:r>
              <a:t>prioritär. (Lagunen). Die Einstellung der ohnehin </a:t>
            </a:r>
            <a:r>
              <a:t>aufzugebenden Fischerei und Schaffung eines großen Schutzgebiets bietet alle Chancen zur </a:t>
            </a:r>
            <a:r>
              <a:t>Wiederauffüllung.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b="1" cap="none"/>
              <a:t>Vision</a:t>
            </a:r>
            <a:r>
              <a:t>: </a:t>
            </a:r>
            <a:r>
              <a:rPr lang="de-de" b="1" cap="none"/>
              <a:t>Projekt</a:t>
            </a:r>
            <a:r>
              <a:rPr lang="de-de" b="1" cap="none"/>
              <a:t>: als Erweiterung </a:t>
            </a:r>
            <a:r>
              <a:t>könnte ein übergreifender </a:t>
            </a:r>
            <a:r>
              <a:rPr lang="de-de" b="1" cap="none"/>
              <a:t>Nationalpark Ostsee</a:t>
            </a:r>
            <a:r>
              <a:t> entstehen, der eine Kooperation des Bundes mit dem Land M-V erforderte. Es  wäre ein </a:t>
            </a:r>
            <a:r>
              <a:t>Vorzeigeprojekt; zugleich könnten „strenger Schutz“, [</a:t>
            </a:r>
            <a:r>
              <a:t>Fischereiverbote] und </a:t>
            </a:r>
            <a:r>
              <a:t>Wiederauffüllungsgebiete (im Gebiet der </a:t>
            </a:r>
            <a:r>
              <a:t>WEA) in absehbarer Zeit dann sogar wieder die kleine Küstenfischerei in M-V ermöglichen, die derzeit völlig darniederliegt. Die </a:t>
            </a:r>
            <a:r>
              <a:t>Konnektivität wäre noch zu prüfen (</a:t>
            </a:r>
            <a:r>
              <a:t>Ecosystem </a:t>
            </a:r>
            <a:r>
              <a:t>cells) und evtl. noch zu verbessern, aber gute Voraussetzungen, weil die bereits bestehenden Schutzgebiete des Bundes in unmittelbarer Nähe liegen. Für weitere </a:t>
            </a:r>
            <a:r>
              <a:t>WEA ist (ohnehin) in dem kleinen deutschen Ostsee-Anteil  kein Platz mehr.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i="1" cap="none"/>
              <a:t>Erläuterung</a:t>
            </a:r>
            <a:r>
              <a:t>: Bestehende </a:t>
            </a:r>
            <a:r>
              <a:t>FFH-Gebiete sind blau dargestellt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0BE1-AFD2-24FD-9CC9-59A845876A0C}" type="slidenum">
              <a:t>17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rPr lang="de-de" sz="1400" cap="none"/>
              <a:t>Wir </a:t>
            </a:r>
            <a:r>
              <a:rPr lang="de-de" sz="1400" cap="none"/>
              <a:t>waren </a:t>
            </a:r>
            <a:r>
              <a:rPr lang="de-de" sz="1400" cap="none"/>
              <a:t>als </a:t>
            </a:r>
            <a:r>
              <a:rPr lang="de-de" sz="1400" cap="none"/>
              <a:t>Warnemünder bzw. Deutscher </a:t>
            </a:r>
            <a:r>
              <a:rPr lang="de-de" sz="1400" cap="none"/>
              <a:t>Naturschutzrechtstag unserer </a:t>
            </a:r>
            <a:r>
              <a:rPr lang="de-de" sz="1400" cap="none"/>
              <a:t>Zeit wohl voraus. Schon auf </a:t>
            </a:r>
            <a:r>
              <a:t>dem </a:t>
            </a:r>
            <a:r>
              <a:rPr lang="de-de" b="1" cap="none"/>
              <a:t>Ersten</a:t>
            </a:r>
            <a:r>
              <a:t> </a:t>
            </a:r>
            <a:r>
              <a:t>Warnemünder </a:t>
            </a:r>
            <a:r>
              <a:t>Naturschutzrechtstag im November 1995 habe ich über </a:t>
            </a:r>
            <a:r>
              <a:rPr lang="de-de" i="1" cap="none"/>
              <a:t>„Rechtspflichten</a:t>
            </a:r>
            <a:r>
              <a:t>  des Bundes und der Länder zur Ausweisung und Beibehaltung von </a:t>
            </a:r>
            <a:r>
              <a:rPr lang="de-de" b="1" cap="none"/>
              <a:t>Schutzgebieten und Biotopen</a:t>
            </a:r>
            <a:r>
              <a:t>“ gesprochen und damit zunächst eine </a:t>
            </a:r>
            <a:r>
              <a:rPr lang="de-de" b="1" cap="none"/>
              <a:t>starke Abwehrreaktion</a:t>
            </a:r>
            <a:r>
              <a:t> ausgelöst. Dass die Einrichtung von Schutzgebieten verpflichtend sein könne, war dem deutschen </a:t>
            </a:r>
            <a:r>
              <a:t>Verwaltungsrechtsdenken fremd. Das wurde als eine in das „freie“ Ermessen des Staates gestellte „</a:t>
            </a:r>
            <a:r>
              <a:t>Luxusaufgabe“ gesehen. Der Schock</a:t>
            </a:r>
            <a:r>
              <a:rPr lang="de-de" b="1" cap="none"/>
              <a:t> </a:t>
            </a:r>
            <a:r>
              <a:t>war groß, als der </a:t>
            </a:r>
            <a:r>
              <a:rPr lang="de-de" b="1" cap="none"/>
              <a:t>zwingende </a:t>
            </a:r>
            <a:r>
              <a:rPr lang="de-de" b="1" cap="none"/>
              <a:t>Verpflichtungscharakter</a:t>
            </a:r>
            <a:r>
              <a:t> der </a:t>
            </a:r>
            <a:r>
              <a:t>FFH-Richtlinie zu Lande und später auch zur See klar wurde und durch die Rechtsprechung des </a:t>
            </a:r>
            <a:r>
              <a:t>EuGH („</a:t>
            </a:r>
            <a:r>
              <a:t>Dragaggi“ Urteil vom 13.1.2005, </a:t>
            </a:r>
            <a:r>
              <a:t>Herzmuschelfischerei) abgesichert wurde. </a:t>
            </a:r>
          </a:p>
          <a:p>
            <a:pPr>
              <a:defRPr lang="de-de"/>
            </a:pPr>
            <a:r>
              <a:t>Auf ähnliche Ablehnung könnte vielleicht mein heutigen Plädoyer für einen </a:t>
            </a:r>
            <a:r>
              <a:rPr lang="de-de" b="1" cap="none"/>
              <a:t>strengen</a:t>
            </a:r>
            <a:r>
              <a:t> </a:t>
            </a:r>
            <a:r>
              <a:rPr lang="de-de" b="1" cap="none"/>
              <a:t> </a:t>
            </a:r>
            <a:r>
              <a:rPr lang="de-de" b="1" cap="none"/>
              <a:t>und </a:t>
            </a:r>
            <a:r>
              <a:rPr lang="de-de" b="1" cap="none"/>
              <a:t>ökosystemaren </a:t>
            </a:r>
            <a:r>
              <a:rPr lang="de-de" b="1" cap="none"/>
              <a:t>Meeresnaturschutz </a:t>
            </a:r>
            <a:r>
              <a:t>auch in „unseren“ Meeren in den dafür geeigneten Gebieten stoßen. Nach meiner Auffassung ist es aber höchste Zeit, die Meere endlich so zu schützen, dass sie das Leben auf unserem </a:t>
            </a:r>
            <a:r>
              <a:t>Wasserplaneten, den wir merkwürdiger Weise „Erde“ nennen,  erhalten können. </a:t>
            </a:r>
          </a:p>
          <a:p>
            <a:pPr>
              <a:defRPr lang="de-de"/>
            </a:pPr>
            <a:r>
              <a:t>Ich möchte die Gelegenheit nutzen, zu danken: zunächst meinen ehemaligen </a:t>
            </a:r>
            <a:r>
              <a:rPr lang="de-de" b="1" cap="none"/>
              <a:t>Mitarbeitern</a:t>
            </a:r>
            <a:r>
              <a:t> und </a:t>
            </a:r>
            <a:r>
              <a:rPr lang="de-de" b="1" cap="none"/>
              <a:t>Doktorandinnen</a:t>
            </a:r>
            <a:r>
              <a:rPr lang="de-de" b="1" cap="none"/>
              <a:t>, </a:t>
            </a:r>
            <a:r>
              <a:t>die heute hier teilweise anwesend sind und die halfen, das </a:t>
            </a:r>
            <a:r>
              <a:t>Meeresnaturschutzrecht  in Deutschland zu etablieren, einem Land, das mit dem Rücken zum Meer steht, aber in hohem Maße von ihm profitiert. Den Mitstreitern aus dem </a:t>
            </a:r>
            <a:r>
              <a:rPr lang="de-de" b="1" cap="none"/>
              <a:t>Verein</a:t>
            </a:r>
            <a:r>
              <a:t>  </a:t>
            </a:r>
            <a:r>
              <a:t>DNRT e.V., der nun unter dem Vorsitz von Professor </a:t>
            </a:r>
            <a:r>
              <a:t>Köck einer neuen Ära entgegengeht, sei ebenfalls herzlich gedankt. </a:t>
            </a:r>
            <a:r>
              <a:rPr lang="de-de" b="1" cap="none"/>
              <a:t>Ihnen allen jetzt eine spannende und ertragreiche Tagung.</a:t>
            </a:r>
            <a:endParaRPr lang="de-de" b="1" cap="none"/>
          </a:p>
          <a:p>
            <a:pPr>
              <a:defRPr lang="de-de"/>
            </a:pPr>
            <a:endParaRPr lang="de-de" b="1" cap="none"/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g6Bv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5C96-D8D2-24AA-9CC9-2EFF12876A7B}" type="slidenum">
              <a:t>18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rPr lang="de-de" sz="1400" cap="none"/>
              <a:t>Ich erlaube mir deshalb den Hinweis auf </a:t>
            </a:r>
            <a:r>
              <a:rPr lang="de-de" sz="1400" b="1" cap="none"/>
              <a:t>mein populärwissenschaftliche Buch</a:t>
            </a:r>
            <a:r>
              <a:rPr lang="de-de" sz="1400" cap="none"/>
              <a:t> „Der Schutz unserer Meere“, welches auch diese Brennpunkte des </a:t>
            </a:r>
            <a:r>
              <a:rPr lang="de-de" sz="1400" cap="none"/>
              <a:t>Meeresschutzes behandelt. </a:t>
            </a:r>
            <a:r>
              <a:rPr lang="de-de" sz="1400" b="1" cap="none"/>
              <a:t>Für Juristen</a:t>
            </a:r>
            <a:r>
              <a:rPr lang="de-de" sz="1400" cap="none"/>
              <a:t>: Eine umfassende Kommentierung des  Kapitels 6 des </a:t>
            </a:r>
            <a:r>
              <a:rPr lang="de-de" sz="1400" cap="none"/>
              <a:t>BNatSchG „</a:t>
            </a:r>
            <a:r>
              <a:rPr lang="de-de" sz="1400" cap="none"/>
              <a:t>Meeresnaturschutz“ einschließlich wesentlicher Aspekte des </a:t>
            </a:r>
            <a:r>
              <a:rPr lang="de-de" sz="1400" cap="none"/>
              <a:t>Meeresumweltvölkerrechts finden Sie von mir auf 130 Seiten im </a:t>
            </a:r>
            <a:r>
              <a:rPr lang="de-de" sz="1400" cap="none"/>
              <a:t>Standardkommentar von </a:t>
            </a:r>
            <a:r>
              <a:rPr lang="de-de" sz="1400" cap="none"/>
              <a:t>Schumacher/</a:t>
            </a:r>
            <a:r>
              <a:rPr lang="de-de" sz="1400" cap="none"/>
              <a:t>Fischer-Hüftle.</a:t>
            </a:r>
            <a:endParaRPr lang="de-de" sz="1400" cap="none"/>
          </a:p>
          <a:p>
            <a:pPr>
              <a:defRPr lang="de-de"/>
            </a:pPr>
            <a:endParaRPr lang="de-de" sz="1400" cap="none"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799B-D5D2-248F-9CC9-23DA37876A76}" type="slidenum">
              <a:t>2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rPr lang="de-de" sz="1400" cap="none"/>
              <a:t>Die Übersicht zeigt Ihnen, was ich schlaglichtartig behandele. Ich verwende schon seit Jahrzehnten den Begriff „</a:t>
            </a:r>
            <a:r>
              <a:rPr lang="de-de" sz="1400" cap="none"/>
              <a:t>Kaskadensystem“ statt des üblichen Begriffs „</a:t>
            </a:r>
            <a:r>
              <a:rPr lang="de-de" sz="1400" cap="none"/>
              <a:t>Mehrebenensystem“, weil ich damit zum Ausdruck bringen kann, dass auf dem Weg von „oben“ nach „unten“ nicht nur Zeit vergeht, sondern auch Inhalte auf den Stufen „</a:t>
            </a:r>
            <a:r>
              <a:rPr lang="de-de" sz="1400" cap="none"/>
              <a:t>verspringen</a:t>
            </a:r>
            <a:r>
              <a:rPr lang="de-de" sz="1400" cap="none"/>
              <a:t>“  und verloren gehen. Das gilt sogar bei der Umsetzung zwingenden EU-Rechts in nationales Recht. Wer es noch nicht weiß: Die </a:t>
            </a:r>
            <a:r>
              <a:rPr lang="de-de" sz="1400" b="1" cap="none"/>
              <a:t>sogenannte 1:1-Umsetzung </a:t>
            </a:r>
            <a:r>
              <a:rPr lang="de-de" sz="1400" cap="none"/>
              <a:t>ist (oder war?) ein ministerielles Kürzel für eine </a:t>
            </a:r>
            <a:r>
              <a:rPr lang="de-de" sz="1400" i="1" cap="none"/>
              <a:t>Minimalumsetzung des EU-Rechts</a:t>
            </a:r>
            <a:r>
              <a:rPr lang="de-de" sz="1400" cap="none"/>
              <a:t>, die </a:t>
            </a:r>
            <a:r>
              <a:rPr lang="de-de" sz="1400" cap="none"/>
              <a:t>Vertragsverletzungsverfahren </a:t>
            </a:r>
            <a:r>
              <a:rPr lang="de-de" sz="1400" cap="none"/>
              <a:t>vort</a:t>
            </a:r>
            <a:r>
              <a:rPr lang="de-de" sz="1400" cap="none"/>
              <a:t> dem </a:t>
            </a:r>
            <a:r>
              <a:rPr lang="de-de" sz="1400" cap="none"/>
              <a:t>EuGH vermeiden </a:t>
            </a:r>
            <a:r>
              <a:rPr lang="de-de" sz="1400" cap="none"/>
              <a:t>sollte, was trotzdem nicht immer gelang, wie die Verfahren zur </a:t>
            </a:r>
            <a:r>
              <a:rPr lang="de-de" sz="1400" cap="none"/>
              <a:t>Nitratrichtlinie oder zur </a:t>
            </a:r>
            <a:r>
              <a:rPr lang="de-de" sz="1400" cap="none"/>
              <a:t>FFH-Richtlinie („</a:t>
            </a:r>
            <a:r>
              <a:rPr lang="de-de" sz="1400" cap="none"/>
              <a:t>Mähwiesen“) belegen. </a:t>
            </a:r>
            <a:endParaRPr lang="de-de" sz="1400" cap="none"/>
          </a:p>
          <a:p>
            <a:pPr>
              <a:defRPr lang="de-de"/>
            </a:pPr>
            <a:r>
              <a:rPr lang="de-de" sz="1400" cap="none"/>
              <a:t>Im Bereich der Umsetzung von Völkerrecht </a:t>
            </a:r>
            <a:r>
              <a:rPr lang="de-de" sz="1400" cap="none"/>
              <a:t>in nationales Recht wird </a:t>
            </a:r>
            <a:r>
              <a:rPr lang="de-de" sz="1400" cap="none"/>
              <a:t>die Pflichterfüllung noch kleiner geschrieben. </a:t>
            </a:r>
            <a:endParaRPr lang="de-de" sz="1400" cap="none"/>
          </a:p>
          <a:p>
            <a:pPr>
              <a:defRPr lang="de-de"/>
            </a:pPr>
            <a:r>
              <a:rPr lang="de-de" sz="1400" cap="none"/>
              <a:t>Teilweise wird nicht </a:t>
            </a:r>
            <a:r>
              <a:rPr lang="de-de" sz="1400" cap="none"/>
              <a:t>einmal die formale Ratifikation vorgenommen (so bei der </a:t>
            </a:r>
            <a:r>
              <a:rPr lang="de-de" sz="1400" cap="none"/>
              <a:t>Ramsar-Konvention, die immerhin auch für die flachen </a:t>
            </a:r>
            <a:r>
              <a:rPr lang="de-de" sz="1400" cap="none"/>
              <a:t>Meeresbereiche Relevanz hat/gehabt hätte) und </a:t>
            </a:r>
            <a:r>
              <a:rPr lang="de-de" sz="1400" cap="none"/>
              <a:t>ironischerweise auch nicht bei der </a:t>
            </a:r>
            <a:r>
              <a:rPr lang="de-de" sz="1400" cap="none"/>
              <a:t>Naturerbe-Konvention, die in § 2 Abs. 3 </a:t>
            </a:r>
            <a:r>
              <a:rPr lang="de-de" sz="1400" cap="none"/>
              <a:t>BNatSchG als </a:t>
            </a:r>
            <a:r>
              <a:rPr lang="de-de" sz="1400" cap="none"/>
              <a:t>Musterbeispiel </a:t>
            </a:r>
            <a:r>
              <a:rPr lang="de-de" sz="1400" cap="none"/>
              <a:t>einer „Unterstützung“ internationaler Bemühungen aufgeführt ist. </a:t>
            </a:r>
            <a:r>
              <a:rPr lang="de-de" sz="1400" b="1" cap="none"/>
              <a:t>Naturschutzrecht wird letztlich seit langem als „</a:t>
            </a:r>
            <a:r>
              <a:rPr lang="de-de" sz="1400" b="1" cap="none"/>
              <a:t>inferiores Recht“ (</a:t>
            </a:r>
            <a:r>
              <a:rPr lang="de-de" sz="1400" i="1" cap="none"/>
              <a:t>Rehbinder</a:t>
            </a:r>
            <a:r>
              <a:rPr lang="de-de" sz="1400" b="1" cap="none"/>
              <a:t>) behandelt. </a:t>
            </a:r>
            <a:r>
              <a:rPr lang="de-de" sz="1400" cap="none"/>
              <a:t> </a:t>
            </a:r>
            <a:endParaRPr lang="de-de" sz="1400" cap="none"/>
          </a:p>
          <a:p>
            <a:pPr>
              <a:defRPr lang="de-de"/>
            </a:pPr>
            <a:r>
              <a:rPr lang="de-de" sz="1400" cap="none"/>
              <a:t>Umsetzungsdruck entsteht im „</a:t>
            </a:r>
            <a:r>
              <a:rPr lang="de-de" sz="1400" cap="none"/>
              <a:t>Kaskadensystem“ in Deutschland (nur) dadurch. dass die EU die völkerrechtlichen Regelungen ebenfalls ratifiziert und dann in EU- Recht umsetzt, das die MS dann zu befolgen haben.   </a:t>
            </a:r>
            <a:endParaRPr lang="de-de" sz="1400" cap="none"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3B5B-15D2-24CD-9CC9-E39875876AB6}" type="slidenum">
              <a:t>3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400" cap="none"/>
              <a:t>Diese Folie zeigt </a:t>
            </a:r>
            <a:r>
              <a:rPr lang="de-de" sz="1400" cap="none"/>
              <a:t>oben die Definition der biologischen Vielfalt (</a:t>
            </a:r>
            <a:r>
              <a:rPr lang="de-de" sz="1400" cap="none"/>
              <a:t>Biodiversität) in Art. 2 </a:t>
            </a:r>
            <a:r>
              <a:rPr lang="de-de" sz="1400" cap="none"/>
              <a:t>CBD Die </a:t>
            </a:r>
            <a:r>
              <a:rPr lang="de-de" sz="1400" b="1" cap="none"/>
              <a:t>Biodiversitätskonvention (</a:t>
            </a:r>
            <a:r>
              <a:rPr lang="de-de" sz="1400" b="1" cap="none"/>
              <a:t>CBD)</a:t>
            </a:r>
            <a:r>
              <a:rPr lang="de-de" sz="1400" cap="none"/>
              <a:t> von 1992 geht schon vom </a:t>
            </a:r>
            <a:r>
              <a:rPr lang="de-de" sz="1400" b="1" cap="none"/>
              <a:t>Eigenwert  der biologischen Vielfalt </a:t>
            </a:r>
            <a:r>
              <a:rPr lang="de-de" sz="1400" cap="none"/>
              <a:t>aus. Sie formuliert die </a:t>
            </a:r>
            <a:r>
              <a:rPr lang="de-de" sz="1400" b="1" cap="none"/>
              <a:t>Erhaltung der </a:t>
            </a:r>
            <a:r>
              <a:rPr lang="de-de" sz="1400" b="1" cap="none"/>
              <a:t>Biodiversität  als erstes Hauptziel</a:t>
            </a:r>
            <a:r>
              <a:rPr lang="de-de" sz="1400" cap="none"/>
              <a:t>. Es sei von „lebenswichtiger Bedeutung“ [damit gemeint: </a:t>
            </a:r>
            <a:r>
              <a:rPr lang="de-de" sz="1400" cap="none"/>
              <a:t>auch für </a:t>
            </a:r>
            <a:r>
              <a:rPr lang="de-de" sz="1400" cap="none"/>
              <a:t>die Menschheit], die Ursachen der erheblichen Verringerung der biologischen Vielfalt oder des erheblichen Verlusts [derselben] an ihrem Ursprung vorherzusehen, zu verhüten und zu bekämpfen.“</a:t>
            </a:r>
            <a:endParaRPr lang="de-de" sz="1400" cap="none"/>
          </a:p>
          <a:p>
            <a:pPr>
              <a:defRPr lang="de-de"/>
            </a:pPr>
            <a:r>
              <a:rPr lang="de-de" sz="1400" cap="none"/>
              <a:t>Bei der Umsetzung dieses Hauptziels verfolgt  die </a:t>
            </a:r>
            <a:r>
              <a:rPr lang="de-de" sz="1400" cap="none"/>
              <a:t>CBD  keinen anthropozentrischen oder utilitaristischen,  sondern einen </a:t>
            </a:r>
            <a:r>
              <a:rPr lang="de-de" sz="1400" b="1" cap="none"/>
              <a:t>ökosystemaren Ansatz</a:t>
            </a:r>
            <a:r>
              <a:rPr lang="de-de" sz="1400" cap="none"/>
              <a:t>.  Marine Ökosysteme sind in der Definition der Biologischen Vielfalt in Art. 2 </a:t>
            </a:r>
            <a:r>
              <a:rPr lang="de-de" sz="1400" cap="none"/>
              <a:t>CBD  ausdrücklich </a:t>
            </a:r>
            <a:r>
              <a:rPr lang="de-de" sz="1400" cap="none"/>
              <a:t>genann</a:t>
            </a:r>
            <a:r>
              <a:rPr lang="de-de" sz="1400" cap="none"/>
              <a:t>. </a:t>
            </a:r>
            <a:r>
              <a:rPr lang="de-de" sz="1400" cap="none"/>
              <a:t>Dieser </a:t>
            </a:r>
            <a:r>
              <a:rPr lang="de-de" sz="1400" cap="none"/>
              <a:t>Ökosystem-Ansatz (</a:t>
            </a:r>
            <a:r>
              <a:rPr lang="de-de" sz="1400" cap="none"/>
              <a:t>EA) </a:t>
            </a:r>
            <a:r>
              <a:rPr lang="de-de" sz="1400" b="1" i="1" cap="none"/>
              <a:t>unterscheidet die </a:t>
            </a:r>
            <a:r>
              <a:rPr lang="de-de" sz="1400" b="1" i="1" cap="none"/>
              <a:t>CBD </a:t>
            </a:r>
            <a:r>
              <a:rPr lang="de-de" sz="1400" i="1" cap="none"/>
              <a:t>von dem </a:t>
            </a:r>
            <a:r>
              <a:rPr lang="de-de" sz="1400" b="1" i="1" cap="none"/>
              <a:t>Ansatz des </a:t>
            </a:r>
            <a:r>
              <a:rPr lang="de-de" sz="1400" b="1" i="1" cap="none"/>
              <a:t>SRÜ </a:t>
            </a:r>
            <a:r>
              <a:rPr lang="de-de" sz="1400" i="1" cap="none"/>
              <a:t>(Ansatz: Schutz und Nutzung)</a:t>
            </a:r>
            <a:r>
              <a:rPr lang="de-de" sz="1400" cap="none"/>
              <a:t>, dessen einschlägige Bestimmungen u.a. zu „lebenden Ressourcen“  oder „Meeressäugetieren“ früher entstanden sind. Gleichwohl heißt es in Art. 192 </a:t>
            </a:r>
            <a:r>
              <a:rPr lang="de-de" sz="1400" cap="none"/>
              <a:t>SRÜ: „Die Staaten sind verpflichtet, die </a:t>
            </a:r>
            <a:r>
              <a:rPr lang="de-de" sz="1400" cap="none"/>
              <a:t>Meeresumwelt zu schützen und zu bewahren.“ Dabei handelt es sich um eine </a:t>
            </a:r>
            <a:r>
              <a:rPr lang="de-de" sz="1400" b="1" cap="none"/>
              <a:t>völkerrechtliche </a:t>
            </a:r>
            <a:r>
              <a:rPr lang="de-de" sz="1400" b="1" cap="none"/>
              <a:t>Verpflichtung  </a:t>
            </a:r>
            <a:r>
              <a:rPr lang="de-de" sz="1400" b="1" cap="none"/>
              <a:t>und keine bloß politische Aussage</a:t>
            </a:r>
            <a:r>
              <a:rPr lang="de-de" sz="1400" cap="none"/>
              <a:t>. </a:t>
            </a:r>
            <a:r>
              <a:rPr lang="de-de" sz="1400" cap="none"/>
              <a:t>Aus </a:t>
            </a:r>
            <a:r>
              <a:rPr lang="de-de" sz="1400" cap="none"/>
              <a:t>Art. 194 Abs. 5 </a:t>
            </a:r>
            <a:r>
              <a:rPr lang="de-de" sz="1400" cap="none"/>
              <a:t>SRU. (siehe Folie) </a:t>
            </a:r>
            <a:r>
              <a:rPr lang="de-de" sz="1400" cap="none"/>
              <a:t>ergibt sich, dass auch das </a:t>
            </a:r>
            <a:r>
              <a:rPr lang="de-de" sz="1400" cap="none"/>
              <a:t>SRÜ Ökosysteme und Lebensräume für Schutzmaßnahmen in den Blick nimmt, nicht (vorrangig) einzelne Arten. </a:t>
            </a:r>
            <a:endParaRPr lang="de-de" sz="1400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endParaRPr lang="de-de" sz="1400" cap="none"/>
          </a:p>
          <a:p>
            <a:pPr>
              <a:defRPr lang="de-de"/>
            </a:pPr>
            <a:endParaRPr lang="de-de" sz="1400" cap="none"/>
          </a:p>
          <a:p>
            <a:pPr>
              <a:defRPr lang="de-de"/>
            </a:pPr>
            <a:endParaRPr lang="de-de" sz="1400" cap="none"/>
          </a:p>
          <a:p>
            <a:pPr>
              <a:defRPr lang="de-de"/>
            </a:pPr>
            <a:endParaRPr lang="de-de" sz="1400" cap="none"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4B73-3DD2-24BD-9CC9-CBE805876A9E}" type="slidenum">
              <a:rPr lang="de-de" cap="none">
                <a:solidFill>
                  <a:srgbClr val="000000"/>
                </a:solidFill>
              </a:rPr>
              <a:t>4</a:t>
            </a:fld>
            <a:endParaRPr lang="de-de" cap="none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kA/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t>Die Einflüsse der </a:t>
            </a:r>
            <a:r>
              <a:rPr lang="de-de" b="1" cap="none"/>
              <a:t>CBD, des von der COP beschlossenen „Soft Law“ und </a:t>
            </a:r>
            <a:r>
              <a:rPr lang="de-de" b="1" cap="none"/>
              <a:t>regionalen Völkerrechts </a:t>
            </a:r>
            <a:r>
              <a:rPr lang="de-de" b="1" cap="none"/>
              <a:t>auf </a:t>
            </a:r>
            <a:r>
              <a:t>den </a:t>
            </a:r>
            <a:r>
              <a:rPr lang="de-de" b="1" cap="none"/>
              <a:t>Ökosystem-Ansatz (</a:t>
            </a:r>
            <a:r>
              <a:rPr lang="de-de" b="1" cap="none"/>
              <a:t>EA) </a:t>
            </a:r>
            <a:r>
              <a:t>, der in Art. 1 Abs. 3 </a:t>
            </a:r>
            <a:r>
              <a:t>MSRL explizit in das europäische </a:t>
            </a:r>
            <a:r>
              <a:t>Unionsrecht überführt wurde, ist groß. Die Folie zeigt diese Zusammenhänge. </a:t>
            </a:r>
          </a:p>
          <a:p>
            <a:pPr>
              <a:defRPr lang="de-de"/>
            </a:pPr>
            <a:r>
              <a:t>Der anzuwendende </a:t>
            </a:r>
            <a:r>
              <a:t>Ökosystemansatz  (</a:t>
            </a:r>
            <a:r>
              <a:t>EA) ist ein </a:t>
            </a:r>
            <a:r>
              <a:rPr lang="de-de" b="1" cap="none"/>
              <a:t>wissenschaftsbasiertes </a:t>
            </a:r>
            <a:r>
              <a:rPr lang="de-de" b="1" cap="none"/>
              <a:t>Managementmodell </a:t>
            </a:r>
            <a:r>
              <a:t>zur </a:t>
            </a:r>
            <a:r>
              <a:rPr lang="de-de" b="1" cap="none"/>
              <a:t>Steuerung menschlicher Aktivitäten. </a:t>
            </a:r>
            <a:r>
              <a:t>Der </a:t>
            </a:r>
            <a:r>
              <a:t>SRU hat ihn bereits 2004 in seinem </a:t>
            </a:r>
            <a:r>
              <a:t>Sondergutachten als maßgeblich für </a:t>
            </a:r>
            <a:r>
              <a:t>Meeresgebiete eingestuft. Der Ansatz hat entscheidende Relevanz für die Erfassung und den Schutz der </a:t>
            </a:r>
            <a:r>
              <a:t>Schutzgüter in zu </a:t>
            </a:r>
            <a:r>
              <a:t>vernetzenden.</a:t>
            </a:r>
            <a:endParaRPr lang="de-de" b="1" cap="none"/>
          </a:p>
          <a:p>
            <a:pPr>
              <a:defRPr lang="de-de"/>
            </a:pPr>
            <a:r>
              <a:t> </a:t>
            </a:r>
          </a:p>
          <a:p>
            <a:pPr>
              <a:defRPr lang="de-de"/>
            </a:pPr>
            <a:r>
              <a:t>Auch die </a:t>
            </a:r>
            <a:r>
              <a:rPr lang="de-de" b="1" cap="none"/>
              <a:t>Definition des Art. 1 Abs. 3 </a:t>
            </a:r>
            <a:r>
              <a:rPr lang="de-de" b="1" cap="none"/>
              <a:t>MSRL </a:t>
            </a:r>
            <a:r>
              <a:t>stellt zutreffend auf die Steuerung </a:t>
            </a:r>
            <a:r>
              <a:rPr lang="de-de" i="1" cap="none"/>
              <a:t>menschlichen Handelns </a:t>
            </a:r>
            <a:r>
              <a:t>ab und beachtet die </a:t>
            </a:r>
            <a:r>
              <a:t>Tragekapazität des Ökosystems. </a:t>
            </a:r>
          </a:p>
          <a:p>
            <a:pPr>
              <a:defRPr lang="de-de"/>
            </a:pPr>
            <a:r>
              <a:t>Die </a:t>
            </a:r>
            <a:r>
              <a:rPr lang="de-de" b="1" cap="none"/>
              <a:t>nächste Folie </a:t>
            </a:r>
            <a:r>
              <a:t>zeigt die Komplexität der AUFGABE bei der Erfassung und Bewertung der biologischen Vielfalt von (dreidimensional   zu denkenden) „Gebieten“.  </a:t>
            </a: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538F-C1D2-24A5-9CC9-37F01D876A62}" type="slidenum">
              <a:t>5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>
              <a:defRPr lang="de-de"/>
            </a:pPr>
            <a:r>
              <a:rPr lang="de-de" sz="1400" cap="none"/>
              <a:t>Es ist </a:t>
            </a:r>
            <a:r>
              <a:rPr lang="de-de" sz="1400" cap="none"/>
              <a:t>interessant, </a:t>
            </a:r>
            <a:r>
              <a:rPr lang="de-de" sz="1400" cap="none"/>
              <a:t>aber kaum </a:t>
            </a:r>
            <a:r>
              <a:rPr lang="de-de" sz="1400" cap="none"/>
              <a:t>bekannt, welche </a:t>
            </a:r>
            <a:r>
              <a:rPr lang="de-de" sz="1400" cap="none"/>
              <a:t>Anforderungen die </a:t>
            </a:r>
            <a:r>
              <a:rPr lang="de-de" sz="1400" cap="none"/>
              <a:t>MSRL u.a. im </a:t>
            </a:r>
            <a:r>
              <a:rPr lang="de-de" sz="1400" b="1" cap="none"/>
              <a:t>Anhang III  „Indikative Listen von Merkmalen, Belastungen und Auswirkungen</a:t>
            </a:r>
            <a:r>
              <a:rPr lang="de-de" sz="1400" cap="none"/>
              <a:t>“ bei der Erfassung und Bewertung der biologischen Merkmale und </a:t>
            </a:r>
            <a:r>
              <a:rPr lang="de-de" sz="1400" cap="none"/>
              <a:t>Qualitätskomponenten stellt. Es sind </a:t>
            </a:r>
            <a:r>
              <a:rPr lang="de-de" sz="1400" cap="none"/>
              <a:t>z.B. erstmals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die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pelagischen Lebensgemeinschaften (Phytoplankton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und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Zooplankton in der Wassersäule)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genannt.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Die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schon besser erforschten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benthischen Lebensgemeinschaften (z.B.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auf der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Doggerbank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) 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sind ebenfalls erfasst. Die Erfassung und Bewertung dieser </a:t>
            </a:r>
            <a:r>
              <a:rPr lang="de-de" sz="1400" cap="none">
                <a:latin typeface="Arial" pitchFamily="2" charset="0"/>
                <a:ea typeface="Cambria" pitchFamily="1" charset="0"/>
                <a:cs typeface="Calibri" pitchFamily="2" charset="0"/>
              </a:rPr>
              <a:t>Schutzgüter soll </a:t>
            </a:r>
            <a:r>
              <a:rPr lang="de-de" sz="1400" b="1" cap="none">
                <a:latin typeface="Arial" pitchFamily="2" charset="0"/>
                <a:ea typeface="Cambria" pitchFamily="1" charset="0"/>
                <a:cs typeface="Calibri" pitchFamily="2" charset="0"/>
              </a:rPr>
              <a:t>das Management </a:t>
            </a:r>
            <a:r>
              <a:rPr lang="de-de" sz="1400" b="1" cap="none">
                <a:latin typeface="Arial" pitchFamily="2" charset="0"/>
                <a:ea typeface="Cambria" pitchFamily="1" charset="0"/>
                <a:cs typeface="Calibri" pitchFamily="2" charset="0"/>
              </a:rPr>
              <a:t>bzw. den </a:t>
            </a:r>
            <a:r>
              <a:rPr lang="de-de" sz="1400" b="1" cap="none">
                <a:latin typeface="Arial" pitchFamily="2" charset="0"/>
                <a:ea typeface="Cambria" pitchFamily="1" charset="0"/>
                <a:cs typeface="Calibri" pitchFamily="2" charset="0"/>
              </a:rPr>
              <a:t>Schutzbedarf bestimmen</a:t>
            </a:r>
            <a:r>
              <a:rPr lang="de-de" sz="1400" b="1" cap="none">
                <a:latin typeface="Arial" pitchFamily="2" charset="0"/>
                <a:ea typeface="Cambria" pitchFamily="1" charset="0"/>
                <a:cs typeface="Calibri" pitchFamily="2" charset="0"/>
              </a:rPr>
              <a:t>. </a:t>
            </a:r>
            <a:endParaRPr lang="de-de" sz="1400" b="1" cap="none">
              <a:latin typeface="Arial" pitchFamily="2" charset="0"/>
              <a:ea typeface="Cambria" pitchFamily="1" charset="0"/>
              <a:cs typeface="Calibri" pitchFamily="2" charset="0"/>
            </a:endParaRPr>
          </a:p>
          <a:p>
            <a:pPr>
              <a:defRPr lang="de-de"/>
            </a:pPr>
            <a:r>
              <a:rPr lang="de-de" sz="1400" cap="none"/>
              <a:t>Es wird nicht verkannt, dass den Staaten mit dem Schutz der marinen </a:t>
            </a:r>
            <a:r>
              <a:rPr lang="de-de" sz="1400" cap="none"/>
              <a:t>Biodiversität mit Hilfe eines Ökosystem-Ansatzes (</a:t>
            </a:r>
            <a:r>
              <a:rPr lang="de-de" sz="1400" cap="none"/>
              <a:t>EA) nicht nur in wissenschaftlicher, sondern auch in tatsächlicher Hinsicht eine </a:t>
            </a:r>
            <a:r>
              <a:rPr lang="de-de" sz="1400" b="1" cap="none"/>
              <a:t>komplexe Aufgabe</a:t>
            </a:r>
            <a:r>
              <a:rPr lang="de-de" sz="1400" cap="none"/>
              <a:t> gestellt wurde</a:t>
            </a:r>
            <a:r>
              <a:rPr lang="de-de" sz="1400" cap="none"/>
              <a:t>. Einen wesentlichen Beitrag leisten die geschützten </a:t>
            </a:r>
            <a:r>
              <a:rPr lang="de-de" sz="1400" cap="none"/>
              <a:t>Meeresgebiete nach </a:t>
            </a:r>
            <a:r>
              <a:rPr lang="de-de" sz="1400" cap="none"/>
              <a:t>FFH- und </a:t>
            </a:r>
            <a:r>
              <a:rPr lang="de-de" sz="1400" cap="none"/>
              <a:t>VSRL.</a:t>
            </a:r>
            <a:endParaRPr lang="de-de" sz="1400" b="1" cap="none"/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40B4-FAD2-24B6-9CC9-0CE30E876A59}" type="slidenum">
              <a:rPr lang="de-de" cap="none">
                <a:solidFill>
                  <a:srgbClr val="000000"/>
                </a:solidFill>
              </a:rPr>
              <a:t>6</a:t>
            </a:fld>
            <a:endParaRPr lang="de-de" cap="none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yrt/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400" cap="none"/>
              <a:t>Gemanagt </a:t>
            </a:r>
            <a:r>
              <a:rPr lang="de-de" sz="1400" cap="none"/>
              <a:t>wird nicht etwa das Ökosystem als solches, was bei den natürlichen marinen Ökosystemen nicht funktioniert und ein völlig falscher Ansatz wäre. </a:t>
            </a:r>
            <a:r>
              <a:rPr lang="de-de" sz="1400" b="1" cap="none"/>
              <a:t>„</a:t>
            </a:r>
            <a:r>
              <a:rPr lang="de-de" sz="1400" b="1" cap="none"/>
              <a:t>Geo-engineering“ ist nicht Inhalt des </a:t>
            </a:r>
            <a:r>
              <a:rPr lang="de-de" sz="1400" b="1" cap="none"/>
              <a:t>EA, </a:t>
            </a:r>
            <a:r>
              <a:rPr lang="de-de" sz="1400" cap="none"/>
              <a:t>sondern ein dazu </a:t>
            </a:r>
            <a:r>
              <a:rPr lang="de-de" sz="1400" b="1" cap="none"/>
              <a:t>antagonistischer Ansatz. </a:t>
            </a:r>
            <a:endParaRPr lang="de-de" sz="1400" b="1" cap="none"/>
          </a:p>
          <a:p>
            <a:pPr>
              <a:defRPr lang="de-de"/>
            </a:pPr>
            <a:r>
              <a:rPr lang="de-de" b="1" cap="none"/>
              <a:t>Der </a:t>
            </a:r>
            <a:r>
              <a:rPr lang="de-de" b="1" cap="none"/>
              <a:t>Ökosystemansatz </a:t>
            </a:r>
            <a:r>
              <a:t>richtet den Blick gegenüber den (überwiegend) gescheiterten Ansätzen zur „nachhaltigen“ Bewirtschaftung im Meer nicht nur auf einzelne (seltene) schutzbedürftige  Arten bzw.  einzelne „Nutzfische“ bzw. „Bestände“, sondern </a:t>
            </a:r>
            <a:r>
              <a:rPr lang="de-de" b="1" cap="none"/>
              <a:t>„inventarisiert“ die Lebensgemeinschaften in einem </a:t>
            </a:r>
            <a:r>
              <a:rPr lang="de-de" b="1" cap="none"/>
              <a:t>Teilökosystem (Gebiet) als </a:t>
            </a:r>
            <a:r>
              <a:rPr lang="de-de" b="1" cap="none"/>
              <a:t>potentielle </a:t>
            </a:r>
            <a:r>
              <a:rPr lang="de-de" b="1" cap="none"/>
              <a:t>Schutzgüter </a:t>
            </a:r>
            <a:r>
              <a:rPr lang="de-de" b="1" cap="none"/>
              <a:t>möglichst vollständig  </a:t>
            </a:r>
            <a:r>
              <a:t>und bewertet sie bezüglich ihres </a:t>
            </a:r>
            <a:r>
              <a:t>Erhaltungszustandes. Die </a:t>
            </a:r>
            <a:r>
              <a:rPr lang="de-de" b="1" cap="none"/>
              <a:t>Managementmaßnahmen</a:t>
            </a:r>
            <a:r>
              <a:t>  orientieren sich vor allem an der </a:t>
            </a:r>
            <a:r>
              <a:t>Schutzbedürftigkeit der jeweiligen </a:t>
            </a:r>
            <a:r>
              <a:rPr lang="de-de" b="1" cap="none"/>
              <a:t>Lebensgemeinschaften </a:t>
            </a:r>
            <a:r>
              <a:t>im „Gebiet“ .</a:t>
            </a:r>
          </a:p>
          <a:p>
            <a:pPr>
              <a:defRPr lang="de-de"/>
            </a:pPr>
            <a:r>
              <a:rPr lang="de-de" sz="1400" cap="none"/>
              <a:t>Die Aufgabe ist durch Unterlassen wirksamer Schutzmaßnahmen in den vergangenen </a:t>
            </a:r>
            <a:r>
              <a:rPr lang="de-de" sz="1400" cap="none"/>
              <a:t>Jahrzehnten  komplexer </a:t>
            </a:r>
            <a:r>
              <a:rPr lang="de-de" sz="1400" cap="none"/>
              <a:t>und </a:t>
            </a:r>
            <a:r>
              <a:rPr lang="de-de" sz="1400" cap="none"/>
              <a:t>auch </a:t>
            </a:r>
            <a:r>
              <a:rPr lang="de-de" sz="1400" b="1" cap="none"/>
              <a:t>viel teurer </a:t>
            </a:r>
            <a:r>
              <a:rPr lang="de-de" sz="1400" cap="none"/>
              <a:t>geworden. Der  </a:t>
            </a:r>
            <a:r>
              <a:rPr lang="de-de" sz="1400" cap="none"/>
              <a:t>ursprüngliche, </a:t>
            </a:r>
            <a:r>
              <a:rPr lang="de-de" sz="1400" cap="none"/>
              <a:t>einfache und </a:t>
            </a:r>
            <a:r>
              <a:rPr lang="de-de" sz="1400" cap="none"/>
              <a:t>kostengünstigste Ansatz zum Schutz der Meere </a:t>
            </a:r>
            <a:r>
              <a:rPr lang="de-de" sz="1400" cap="none"/>
              <a:t>besteht darin, </a:t>
            </a:r>
            <a:r>
              <a:rPr lang="de-de" sz="1400" b="1" cap="none"/>
              <a:t>das </a:t>
            </a:r>
            <a:r>
              <a:rPr lang="de-de" sz="1400" b="1" cap="none"/>
              <a:t>Meer </a:t>
            </a:r>
            <a:r>
              <a:rPr lang="de-de" sz="1400" cap="none"/>
              <a:t>(auch den Meeresboden) nach </a:t>
            </a:r>
            <a:r>
              <a:rPr lang="de-de" sz="1400" cap="none"/>
              <a:t>der Nutzung (wenigstens einige Jahre)</a:t>
            </a:r>
            <a:r>
              <a:rPr lang="de-de" sz="1400" b="1" cap="none"/>
              <a:t> in Ruhe zu lassen.  </a:t>
            </a:r>
            <a:r>
              <a:rPr lang="de-de" sz="1400" cap="none"/>
              <a:t>Ein gesundes marines Ökosystem braucht keine aktiven </a:t>
            </a:r>
            <a:r>
              <a:rPr lang="de-de" sz="1400" cap="none"/>
              <a:t>Naturschutzmaßnahmen. Hier wird nicht gepflügt, gepflanzt oder das Feld bestellt. Jedoch sind </a:t>
            </a:r>
            <a:r>
              <a:rPr lang="de-de" sz="1400" cap="none"/>
              <a:t>heute viele </a:t>
            </a:r>
            <a:r>
              <a:rPr lang="de-de" sz="1400" cap="none"/>
              <a:t>marine und </a:t>
            </a:r>
            <a:r>
              <a:rPr lang="de-de" sz="1400" cap="none"/>
              <a:t>Küstenlebensräume durch übermäßige Nutzung und Ausbeutung so stark geschädigt, dass sie mit </a:t>
            </a:r>
            <a:r>
              <a:rPr lang="de-de" sz="1400" cap="none"/>
              <a:t>hohen Kosten </a:t>
            </a:r>
            <a:r>
              <a:rPr lang="de-de" sz="1400" b="1" cap="none"/>
              <a:t>wiederhergestellt</a:t>
            </a:r>
            <a:r>
              <a:rPr lang="de-de" sz="1400" cap="none"/>
              <a:t> </a:t>
            </a:r>
            <a:r>
              <a:rPr lang="de-de" sz="1400" cap="none"/>
              <a:t>werden </a:t>
            </a:r>
            <a:r>
              <a:rPr lang="de-de" sz="1400" cap="none"/>
              <a:t>müssen, etwa </a:t>
            </a:r>
            <a:r>
              <a:rPr lang="de-de" sz="1400" cap="none"/>
              <a:t>die </a:t>
            </a:r>
            <a:r>
              <a:rPr lang="de-de" sz="1400" cap="none"/>
              <a:t>Korallennachzucht, die Austern-Wiedereinbürgerung in der </a:t>
            </a:r>
            <a:r>
              <a:rPr lang="de-de" sz="1400" cap="none"/>
              <a:t>Nordsee; </a:t>
            </a:r>
            <a:r>
              <a:rPr lang="de-de" sz="1400" cap="none"/>
              <a:t>günstiger ist die Pflanzung von Mangroven, sogar  mit einer positiven Kosten-Nutzen </a:t>
            </a:r>
            <a:r>
              <a:rPr lang="de-de" sz="1400" cap="none"/>
              <a:t>Bilanz von </a:t>
            </a:r>
            <a:r>
              <a:rPr lang="de-de" sz="1400" cap="none"/>
              <a:t>3:1 (</a:t>
            </a:r>
            <a:r>
              <a:rPr lang="de-de" sz="1400" cap="none"/>
              <a:t>WOR 7 S. 282).   </a:t>
            </a:r>
            <a:endParaRPr lang="de-de" sz="1400" cap="none"/>
          </a:p>
          <a:p>
            <a:pPr>
              <a:defRPr lang="de-de"/>
            </a:pPr>
          </a:p>
          <a:p>
            <a:pPr>
              <a:defRPr lang="de-de"/>
            </a:pPr>
            <a:r>
              <a:t> </a:t>
            </a:r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1659-17D2-24E0-9CC9-E1B558876AB4}" type="slidenum">
              <a:t>7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AAyq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400" cap="none"/>
              <a:t>Der </a:t>
            </a:r>
            <a:r>
              <a:rPr lang="de-de" sz="1400" b="1" cap="none"/>
              <a:t>rechtliche Schutz </a:t>
            </a:r>
            <a:r>
              <a:rPr lang="de-de" sz="1400" cap="none"/>
              <a:t>der vorhandenen biologischen Vielfalt (auf der Folie Arten im </a:t>
            </a:r>
            <a:r>
              <a:rPr lang="de-de" sz="1400" cap="none"/>
              <a:t>NSG </a:t>
            </a:r>
            <a:r>
              <a:rPr lang="de-de" sz="1400" cap="none"/>
              <a:t>Borkum-</a:t>
            </a:r>
            <a:r>
              <a:rPr lang="de-de" sz="1400" cap="none"/>
              <a:t>Riffgrund</a:t>
            </a:r>
            <a:r>
              <a:rPr lang="de-de" sz="1400" cap="none"/>
              <a:t>) folgt der „alten Logik“. Genannt </a:t>
            </a:r>
            <a:r>
              <a:rPr lang="de-de" sz="1400" cap="none"/>
              <a:t>werden in der </a:t>
            </a:r>
            <a:r>
              <a:rPr lang="de-de" sz="1400" cap="none"/>
              <a:t>VO zwar „charakteristische Arten</a:t>
            </a:r>
            <a:r>
              <a:rPr lang="de-de" sz="1400" cap="none"/>
              <a:t>“ der </a:t>
            </a:r>
            <a:r>
              <a:rPr lang="de-de" sz="1400" cap="none"/>
              <a:t>geschützten </a:t>
            </a:r>
            <a:r>
              <a:rPr lang="de-de" sz="1400" cap="none"/>
              <a:t>LRT „Riffe“ und „Sandbänke“, aber </a:t>
            </a:r>
            <a:r>
              <a:rPr lang="de-de" sz="1400" b="1" cap="none"/>
              <a:t>keine</a:t>
            </a:r>
            <a:r>
              <a:rPr lang="de-de" sz="1400" cap="none"/>
              <a:t> der sechs </a:t>
            </a:r>
            <a:r>
              <a:rPr lang="de-de" sz="1400" cap="none"/>
              <a:t>charakteristischen Arten </a:t>
            </a:r>
            <a:r>
              <a:rPr lang="de-de" sz="1400" cap="none"/>
              <a:t>(siehe Folie </a:t>
            </a:r>
            <a:r>
              <a:rPr lang="de-de" sz="1400" cap="none"/>
              <a:t>oben rechts</a:t>
            </a:r>
            <a:r>
              <a:rPr lang="de-de" sz="1400" cap="none"/>
              <a:t>) wird explizit </a:t>
            </a:r>
            <a:r>
              <a:rPr lang="de-de" sz="1400" cap="none"/>
              <a:t>oder </a:t>
            </a:r>
            <a:r>
              <a:rPr lang="de-de" sz="1400" cap="none"/>
              <a:t>im Anhang der </a:t>
            </a:r>
            <a:r>
              <a:rPr lang="de-de" sz="1400" cap="none"/>
              <a:t>VO aufgeführt. Sie stehen ja „nur“ auf Listen des regionalen Soft Law /</a:t>
            </a:r>
            <a:r>
              <a:rPr lang="de-de" sz="1400" cap="none"/>
              <a:t>OSPAR-List etc.). </a:t>
            </a:r>
            <a:r>
              <a:rPr lang="de-de" sz="1400" cap="none"/>
              <a:t>Benannt </a:t>
            </a:r>
            <a:r>
              <a:rPr lang="de-de" sz="1400" cap="none"/>
              <a:t>sind auch nicht die </a:t>
            </a:r>
            <a:r>
              <a:rPr lang="de-de" sz="1400" cap="none"/>
              <a:t>benthischen Lebensgemeinschaften, die den </a:t>
            </a:r>
            <a:r>
              <a:rPr lang="de-de" sz="1400" cap="none"/>
              <a:t>LRT </a:t>
            </a:r>
            <a:r>
              <a:rPr lang="de-de" sz="1400" cap="none"/>
              <a:t>prägen, was noch wichtiger wäre. </a:t>
            </a:r>
            <a:r>
              <a:rPr lang="de-de" sz="1400" cap="none"/>
              <a:t>Hotspots der </a:t>
            </a:r>
            <a:r>
              <a:rPr lang="de-de" sz="1400" cap="none"/>
              <a:t>Biodiversität werden damit nicht wirksam genug geschützt. </a:t>
            </a:r>
            <a:endParaRPr lang="de-de" sz="1400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rPr lang="de-de" sz="1400" cap="none"/>
              <a:t>Diese Unvollständigkeit ließe sich zwar über einen strengen Schutz, z.B. dem Verbot aller </a:t>
            </a:r>
            <a:r>
              <a:rPr lang="de-de" sz="1400" cap="none"/>
              <a:t>extraktiven Nutzungen kompensieren, wozu aber eine Änderung des § 57 Abs. 3 </a:t>
            </a:r>
            <a:r>
              <a:rPr lang="de-de" sz="1400" cap="none"/>
              <a:t>BNatSchG notwendig wäre.  </a:t>
            </a:r>
            <a:endParaRPr lang="de-de" sz="1400" cap="none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</a:p>
          <a:p>
            <a:pPr>
              <a:defRPr lang="de-de"/>
            </a:pPr>
          </a:p>
          <a:p>
            <a:pPr>
              <a:defRPr lang="de-de"/>
            </a:pPr>
            <a:endParaRPr lang="de-de" b="1" cap="none"/>
          </a:p>
          <a:p>
            <a:pPr>
              <a:defRPr lang="de-de"/>
            </a:pPr>
            <a:endParaRPr lang="de-de" b="1" cap="none"/>
          </a:p>
          <a:p>
            <a:pPr>
              <a:defRPr lang="de-de"/>
            </a:pPr>
            <a:endParaRPr lang="de-de" b="1" cap="none"/>
          </a:p>
          <a:p>
            <a:pPr>
              <a:defRPr lang="de-de"/>
            </a:pPr>
            <a:endParaRPr lang="de-de" b="1" cap="none"/>
          </a:p>
          <a:p>
            <a:pPr>
              <a:defRPr lang="de-de"/>
            </a:pPr>
            <a:endParaRPr lang="de-de" b="1" cap="none"/>
          </a:p>
          <a:p>
            <a:pPr>
              <a:defRPr lang="de-de"/>
            </a:pPr>
            <a:endParaRPr lang="de-de" b="1" cap="none"/>
          </a:p>
          <a:p>
            <a:pPr>
              <a:defRPr lang="de-de"/>
            </a:pPr>
            <a:r>
              <a:rPr lang="de-de" b="1" cap="none"/>
              <a:t>Vordringlich </a:t>
            </a:r>
            <a:r>
              <a:rPr lang="de-de" b="1" cap="none"/>
              <a:t>(und zugleich( kostengünstig ist der Abbau rechtlicher Defizite innerhalb des </a:t>
            </a:r>
            <a:r>
              <a:rPr lang="de-de" b="1" cap="none"/>
              <a:t>Schutzgebietsnetzwerks, die aus der </a:t>
            </a:r>
            <a:r>
              <a:rPr lang="de-de" b="1" cap="none"/>
              <a:t>Nichtanwendung des </a:t>
            </a:r>
            <a:r>
              <a:rPr lang="de-de" b="1" cap="none"/>
              <a:t>Ökosystemansatzes resultieren</a:t>
            </a:r>
            <a:r>
              <a:t> .</a:t>
            </a:r>
          </a:p>
          <a:p>
            <a:pPr>
              <a:defRPr lang="de-de"/>
            </a:pPr>
            <a:r>
              <a:t>Zu 1: Maßgeblich für das Ergebnis der (</a:t>
            </a:r>
            <a:r>
              <a:t>FFH-) </a:t>
            </a:r>
            <a:r>
              <a:t>Verträglichkeitsprüfung  ist der „</a:t>
            </a:r>
            <a:r>
              <a:t>Schutzzweck“ der </a:t>
            </a:r>
            <a:r>
              <a:t>VO, der zwar „Sandboden- und </a:t>
            </a:r>
            <a:r>
              <a:t>Riffgemeinschaften“ erwähnt,  sie aber nicht spezifiziert. Damit ist nicht gewährleistet, dass diese für den spezifischen Lebensraum wichtigen Arten bei den Zulassungsverfahren für z.B. </a:t>
            </a:r>
            <a:r>
              <a:t>Sandabbau oder Kabel/Pipelines beachtet werden. </a:t>
            </a:r>
            <a:r>
              <a:rPr lang="de-de" b="1" cap="none"/>
              <a:t>Ergänzung der </a:t>
            </a:r>
            <a:r>
              <a:rPr lang="de-de" b="1" cap="none"/>
              <a:t>Schutzgebietsverordnungen erforderlich. </a:t>
            </a:r>
            <a:endParaRPr lang="de-de" b="1" cap="none"/>
          </a:p>
          <a:p>
            <a:pPr>
              <a:defRPr lang="de-de"/>
            </a:pPr>
            <a:r>
              <a:t>Zu 2.: Das konstatierte </a:t>
            </a:r>
            <a:r>
              <a:rPr lang="de-de" b="1" cap="none"/>
              <a:t>Defizit</a:t>
            </a:r>
            <a:r>
              <a:t> betrifft bereits „</a:t>
            </a:r>
            <a:r>
              <a:t>gelistete“ (</a:t>
            </a:r>
            <a:r>
              <a:t>Red List) Arten, darunter Seeigel, Muscheln, Fische, Vögel und Säugetiere, u.a. </a:t>
            </a:r>
            <a:r>
              <a:t>Zwergwal. </a:t>
            </a:r>
          </a:p>
          <a:p>
            <a:pPr>
              <a:defRPr lang="de-de"/>
            </a:pPr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40CB-85D2-24B6-9CC9-73E30E876A26}" type="slidenum">
              <a:t>8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ChangeArrowheads="1"/>
            <a:extLst>
              <a:ext uri="smNativeData">
                <pr:smNativeData xmlns:pr="smNativeData" xmlns="smNativeData" val="SMDATA_16_/m++a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pQUAAJUEAAAsJAAAexsAABAAAAAmAAAACAAAAAEAAAAAAAAAMAAAABQAAAAAAAAAAAD//wAAAQAAAP//AAABAA=="/>
              </a:ext>
            </a:extLst>
          </p:cNvSpPr>
          <p:nvPr>
            <p:ph type="sldImg"/>
          </p:nvPr>
        </p:nvSpPr>
        <p:spPr>
          <a:xfrm>
            <a:off x="917575" y="744855"/>
            <a:ext cx="4962525" cy="3722370"/>
          </a:xfrm>
        </p:spPr>
      </p:sp>
      <p:sp>
        <p:nvSpPr>
          <p:cNvPr id="3" name="Notiz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wQAAAEdAACjJQAAfDgAABAAAAAmAAAACAAAAAE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80085" y="4714875"/>
            <a:ext cx="5438140" cy="4467225"/>
          </a:xfrm>
        </p:spPr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Jeder Küstenstaat trägt die </a:t>
            </a:r>
            <a:r>
              <a:rPr lang="de-de" b="1" cap="none"/>
              <a:t>Verantwortung</a:t>
            </a:r>
            <a:r>
              <a:t> für die </a:t>
            </a:r>
            <a:r>
              <a:t>Biodiversität „seiner“ Küsten- und </a:t>
            </a:r>
            <a:r>
              <a:t>Meeresbereiche (einschließlich der </a:t>
            </a:r>
            <a:r>
              <a:t>AWZ). Mit dem Wattenmeer in der Nordsee und Anteilen der </a:t>
            </a:r>
            <a:r>
              <a:t>Doggerbank in der Nordsee sowie einzigartigen </a:t>
            </a:r>
            <a:r>
              <a:t>Küstenlebensräumen der Ostsee hat Deutschland auf relativ kleiner Meeresfläche wertvolle </a:t>
            </a:r>
            <a:r>
              <a:rPr lang="de-de" b="1" cap="none"/>
              <a:t>Lebensräume</a:t>
            </a:r>
            <a:r>
              <a:t> und </a:t>
            </a:r>
            <a:r>
              <a:rPr lang="de-de" b="1" cap="none"/>
              <a:t>Lebensgemeinschaften</a:t>
            </a:r>
            <a:r>
              <a:t>, die geschützt werden müssen. Jeder Küstenstaat hat die hoheitliche Befugnis, aber auch die </a:t>
            </a:r>
            <a:r>
              <a:rPr lang="de-de" b="1" cap="none"/>
              <a:t>Verpflichtung</a:t>
            </a:r>
            <a:r>
              <a:t>, wirksamen Schutz z.B. durch Benennung auch dieser </a:t>
            </a:r>
            <a:r>
              <a:t>Schutzgüter in den </a:t>
            </a:r>
            <a:r>
              <a:t>NSG-VO zu gewährleisten. In Europa sind schon vor Jahrzehnten und Jahrhunderten wertvolle Habitate und </a:t>
            </a:r>
            <a:r>
              <a:t>marine Ökosysteme infolge übermäßiger Nutzung vernichtet wurden, so die Bänke der </a:t>
            </a:r>
            <a:r>
              <a:rPr lang="de-de" b="1" cap="none"/>
              <a:t>Europäischen Auster </a:t>
            </a:r>
            <a:r>
              <a:t>in der Nordsee, die früher einen ausgezeichneten Küstenschutz darstellten Auch die früher verbreiteten </a:t>
            </a:r>
            <a:r>
              <a:rPr lang="de-de" b="1" cap="none"/>
              <a:t>Seegraswiesen, </a:t>
            </a:r>
            <a:r>
              <a:t>die große Mengen Kohlenstoff im Sediment binden, sind Lebensraum zahlreicher, zugleich mit diesen  verschwindenden Arten. Seepferdchen sind übrigens Fische, hier wird das Männchen „schwanger“ und brütet die Eier aus. Für </a:t>
            </a:r>
            <a:r>
              <a:t>Seegraswiesen (und </a:t>
            </a:r>
            <a:r>
              <a:t>Algenwälder) ist strenger Schutz und </a:t>
            </a:r>
            <a:r>
              <a:rPr lang="de-de" b="1" cap="none"/>
              <a:t>Renaturierung </a:t>
            </a:r>
            <a:r>
              <a:t>erforderlich (siehe </a:t>
            </a:r>
            <a:r>
              <a:t>ANK).  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  <a:r>
              <a:t>Fast lückenlos erforscht sind bei uns die </a:t>
            </a:r>
            <a:r>
              <a:rPr lang="de-de" b="1" cap="none"/>
              <a:t>Seevögel</a:t>
            </a:r>
            <a:r>
              <a:t>, aber sie sind selbst in Vogelschutzgebieten nicht ausreichend geschützt. Der </a:t>
            </a:r>
            <a:r>
              <a:t>Basstölpel polstert das Netz mit „verlorenen“ </a:t>
            </a:r>
            <a:r>
              <a:t>Fischernetzresten aus, in denen sich die Vögel verfangen und dann verenden.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/>
            </a:pPr>
          </a:p>
          <a:p>
            <a:pPr>
              <a:defRPr lang="de-de"/>
            </a:pPr>
          </a:p>
        </p:txBody>
      </p:sp>
      <p:sp>
        <p:nvSpPr>
          <p:cNvPr id="4" name="Foliennummer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BcAAAA6AADPKQAADj0AABAAAAAmAAAACAAAAAEAAAAAAAAAMAAAABQAAAAAAAAAAAD//wAAAQAAAP//AAABAA=="/>
              </a:ext>
            </a:extLst>
          </p:cNvSpPr>
          <p:nvPr>
            <p:ph type="sldNum" sz="quarter" idx="12"/>
          </p:nvPr>
        </p:nvSpPr>
        <p:spPr>
          <a:xfrm>
            <a:off x="3850640" y="9428480"/>
            <a:ext cx="2945765" cy="496570"/>
          </a:xfrm>
        </p:spPr>
        <p:txBody>
          <a:bodyPr/>
          <a:lstStyle/>
          <a:p>
            <a:pPr>
              <a:defRPr lang="de-de"/>
            </a:pPr>
            <a:fld id="{3F717961-2FD2-248F-9CC9-D9DA37876A8C}" type="slidenum">
              <a:t>9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1gYAAJANAABqMQAA3h8AABAgAAAmAAAACAAAAP//////////MAAAABQAAAAAAAAAAAD//wAAAQAAAP//AAABAA=="/>
              </a:ext>
            </a:extLst>
          </p:cNvSpPr>
          <p:nvPr/>
        </p:nvSpPr>
        <p:spPr>
          <a:xfrm>
            <a:off x="1111250" y="2204720"/>
            <a:ext cx="6921500" cy="2975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defTabSz="457200"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indent="-285750" defTabSz="457200"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indent="-228600" defTabSz="457200"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indent="-228600" defTabSz="457200"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indent="-228600" defTabSz="457200"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tabLst/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algn="ctr">
              <a:spcAft>
                <a:spcPts val="1200"/>
              </a:spcAft>
              <a:defRPr lang="de-de"/>
            </a:pPr>
            <a:r>
              <a:rPr lang="de-de" sz="2800" b="1" cap="none">
                <a:solidFill>
                  <a:srgbClr val="17375E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Meeresnaturschutz im Recht</a:t>
            </a:r>
            <a:endParaRPr lang="de-de" sz="2800" b="1" cap="none">
              <a:solidFill>
                <a:srgbClr val="17375E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spcAft>
                <a:spcPts val="1200"/>
              </a:spcAft>
              <a:defRPr lang="de-de"/>
            </a:pPr>
            <a:r>
              <a:rPr lang="de-de" b="1" cap="none">
                <a:solidFill>
                  <a:srgbClr val="17375E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16. Deutscher </a:t>
            </a:r>
            <a:r>
              <a:rPr lang="de-de" b="1" cap="none">
                <a:solidFill>
                  <a:srgbClr val="17375E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Naturschutzrechtstag 2025 </a:t>
            </a:r>
            <a:endParaRPr lang="de-de" b="1" cap="none">
              <a:solidFill>
                <a:srgbClr val="17375E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spcAft>
                <a:spcPts val="1000"/>
              </a:spcAft>
              <a:defRPr lang="de-de"/>
            </a:pPr>
            <a:r>
              <a:rPr lang="de-de" sz="1600" b="1" cap="none">
                <a:solidFill>
                  <a:srgbClr val="17375E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vom 26./27. Juni 2025</a:t>
            </a:r>
            <a:endParaRPr lang="de-de" sz="1600" b="1" cap="none">
              <a:solidFill>
                <a:srgbClr val="17375E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spcAft>
                <a:spcPts val="1000"/>
              </a:spcAft>
              <a:defRPr lang="de-de"/>
            </a:pPr>
            <a:endParaRPr lang="de-de" sz="1600" b="1" cap="none">
              <a:solidFill>
                <a:srgbClr val="17375E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spcAft>
                <a:spcPts val="1000"/>
              </a:spcAft>
              <a:defRPr lang="de-de"/>
            </a:pPr>
            <a:r>
              <a:rPr lang="de-de" sz="2000" b="1" cap="none">
                <a:solidFill>
                  <a:srgbClr val="17375E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Der Schutz unserer Meere – Aufgabe und Verpflichtung </a:t>
            </a:r>
            <a:endParaRPr lang="de-de" sz="2000" b="1" cap="none">
              <a:solidFill>
                <a:srgbClr val="17375E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spcAft>
                <a:spcPts val="1000"/>
              </a:spcAft>
              <a:defRPr lang="de-de"/>
            </a:pPr>
            <a:r>
              <a:rPr lang="de-de" b="1" cap="none">
                <a:solidFill>
                  <a:srgbClr val="17375E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 Prof. Dr. Detlef Czybulka</a:t>
            </a:r>
            <a:endParaRPr lang="de-de" b="1" cap="none">
              <a:solidFill>
                <a:srgbClr val="17375E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spcAft>
                <a:spcPts val="1000"/>
              </a:spcAft>
              <a:defRPr lang="de-de"/>
            </a:pPr>
            <a:endParaRPr lang="de-de" b="1" cap="none">
              <a:solidFill>
                <a:srgbClr val="32525D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GB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0BF5-BBD2-24FD-9CC9-4DA845876A18}" type="datetime1">
              <a:t>28.07.2025</a:t>
            </a:fld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CgAALEBAABwNQAAsCUAABAAAAAmAAAACAAAAAOBAAAAAAAAMAAAABQAAAAAAAAAAAD//wAAAQAAAP//AAABAA==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  <a:prstGeom prst="rect">
            <a:avLst/>
          </a:prstGeo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EBAADYJw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4980-CED2-24BF-9CC9-38EA07876A6D}" type="datetime1">
              <a:t>28.07.2025</a:t>
            </a:fld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wIAAAUKAAAPNQAADREAABAAAAAmAAAACAAAAAGBAAAAAAAAMAAAABQAAAAAAAAAAAD//wAAAQAAAP//AAABAA=="/>
              </a:ext>
            </a:extLst>
          </p:cNvSpPr>
          <p:nvPr>
            <p:ph type="title"/>
          </p:nvPr>
        </p:nvSpPr>
        <p:spPr>
          <a:xfrm>
            <a:off x="395605" y="1628775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BwbAABCNAAAfSMAABAAAAAmAAAACAAAAAGBAAAAAAAAMAAAABQAAAAAAAAAAAD//wAAAQAAAP//AAABAA=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lang="de-de" sz="4000" b="1" cap="all"/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IRAABCNA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de-de" sz="2000" cap="none">
                <a:solidFill>
                  <a:srgbClr val="8C8C8C"/>
                </a:solidFill>
              </a:defRPr>
            </a:lvl1pPr>
            <a:lvl2pPr marL="457200" indent="0">
              <a:buNone/>
              <a:defRPr lang="de-de" sz="1800" cap="none">
                <a:solidFill>
                  <a:srgbClr val="8C8C8C"/>
                </a:solidFill>
              </a:defRPr>
            </a:lvl2pPr>
            <a:lvl3pPr marL="914400" indent="0">
              <a:buNone/>
              <a:defRPr lang="de-de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de-de" sz="1400" cap="none">
                <a:solidFill>
                  <a:srgbClr val="8C8C8C"/>
                </a:solidFill>
              </a:defRPr>
            </a:lvl4pPr>
            <a:lvl5pPr marL="1828800" indent="0">
              <a:buNone/>
              <a:defRPr lang="de-de" sz="1400" cap="none">
                <a:solidFill>
                  <a:srgbClr val="8C8C8C"/>
                </a:solidFill>
              </a:defRPr>
            </a:lvl5pPr>
            <a:lvl6pPr marL="2286000" indent="0">
              <a:buNone/>
              <a:defRPr lang="de-de" sz="1400" cap="none">
                <a:solidFill>
                  <a:srgbClr val="8C8C8C"/>
                </a:solidFill>
              </a:defRPr>
            </a:lvl6pPr>
            <a:lvl7pPr marL="2743200" indent="0">
              <a:buNone/>
              <a:defRPr lang="de-de" sz="1400" cap="none">
                <a:solidFill>
                  <a:srgbClr val="8C8C8C"/>
                </a:solidFill>
              </a:defRPr>
            </a:lvl7pPr>
            <a:lvl8pPr marL="3200400" indent="0">
              <a:buNone/>
              <a:defRPr lang="de-de" sz="1400" cap="none">
                <a:solidFill>
                  <a:srgbClr val="8C8C8C"/>
                </a:solidFill>
              </a:defRPr>
            </a:lvl8pPr>
            <a:lvl9pPr marL="3657600" indent="0">
              <a:buNone/>
              <a:defRPr lang="de-de" sz="1400" cap="none">
                <a:solidFill>
                  <a:srgbClr val="8C8C8C"/>
                </a:solidFill>
              </a:defRPr>
            </a:lvl9pPr>
          </a:lstStyle>
          <a:p>
            <a:pPr>
              <a:defRPr lang="de-de"/>
            </a:pPr>
            <a:r>
              <a:t>Textmasterformat bearbeiten</a:t>
            </a:r>
          </a:p>
        </p:txBody>
      </p:sp>
      <p:sp>
        <p:nvSpPr>
          <p:cNvPr id="4" name="Datums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BDEq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781E-50D2-248E-9CC9-A6DB36876AF3}" type="datetime1">
              <a:t>28.07.2025</a:t>
            </a:fld>
          </a:p>
        </p:txBody>
      </p:sp>
      <p:sp>
        <p:nvSpPr>
          <p:cNvPr id="5" name="Fußzeilen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  <p:sp>
        <p:nvSpPr>
          <p:cNvPr id="6" name="Foliennummernplatzhalter 5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GB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de-de" sz="2800" cap="none"/>
            </a:lvl1pPr>
            <a:lvl2pPr>
              <a:defRPr lang="de-de" sz="2400" cap="none"/>
            </a:lvl2pPr>
            <a:lvl3pPr>
              <a:defRPr lang="de-de" sz="2000" cap="none"/>
            </a:lvl3pPr>
            <a:lvl4pPr>
              <a:defRPr lang="de-de" sz="1800" cap="none"/>
            </a:lvl4pPr>
            <a:lvl5pPr>
              <a:defRPr lang="de-de" sz="1800" cap="none"/>
            </a:lvl5pPr>
            <a:lvl6pPr>
              <a:defRPr lang="de-de" sz="1800" cap="none"/>
            </a:lvl6pPr>
            <a:lvl7pPr>
              <a:defRPr lang="de-de" sz="1800" cap="none"/>
            </a:lvl7pPr>
            <a:lvl8pPr>
              <a:defRPr lang="de-de" sz="1800" cap="none"/>
            </a:lvl8pPr>
            <a:lvl9pPr>
              <a:defRPr lang="de-de" sz="1800" cap="none"/>
            </a:lvl9pPr>
          </a:lstStyle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de-de" sz="2800" cap="none"/>
            </a:lvl1pPr>
            <a:lvl2pPr>
              <a:defRPr lang="de-de" sz="2400" cap="none"/>
            </a:lvl2pPr>
            <a:lvl3pPr>
              <a:defRPr lang="de-de" sz="2000" cap="none"/>
            </a:lvl3pPr>
            <a:lvl4pPr>
              <a:defRPr lang="de-de" sz="1800" cap="none"/>
            </a:lvl4pPr>
            <a:lvl5pPr>
              <a:defRPr lang="de-de" sz="1800" cap="none"/>
            </a:lvl5pPr>
            <a:lvl6pPr>
              <a:defRPr lang="de-de" sz="1800" cap="none"/>
            </a:lvl6pPr>
            <a:lvl7pPr>
              <a:defRPr lang="de-de" sz="1800" cap="none"/>
            </a:lvl7pPr>
            <a:lvl8pPr>
              <a:defRPr lang="de-de" sz="1800" cap="none"/>
            </a:lvl8pPr>
            <a:lvl9pPr>
              <a:defRPr lang="de-de" sz="1800" cap="none"/>
            </a:lvl9pPr>
          </a:lstStyle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  <p:sp>
        <p:nvSpPr>
          <p:cNvPr id="5" name="Datums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0B69-27D2-24FD-9CC9-D1A845876A84}" type="datetime1">
              <a:t>28.07.2025</a:t>
            </a:fld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  <p:sp>
        <p:nvSpPr>
          <p:cNvPr id="7" name="Foliennummernplatzhalter 6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de-de"/>
            </a:pPr>
            <a:fld id="{3F715751-1FD2-24A1-9CC9-E9F419876ABC}" type="slidenum">
              <a:t>‹Nr.›</a:t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GB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IJAACrGw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de-de" sz="2400" b="1" cap="none"/>
            </a:lvl1pPr>
            <a:lvl2pPr marL="457200" indent="0">
              <a:buNone/>
              <a:defRPr lang="de-de" sz="2000" b="1" cap="none"/>
            </a:lvl2pPr>
            <a:lvl3pPr marL="914400" indent="0">
              <a:buNone/>
              <a:defRPr lang="de-de" sz="1800" b="1" cap="none"/>
            </a:lvl3pPr>
            <a:lvl4pPr marL="1371600" indent="0">
              <a:buNone/>
              <a:defRPr lang="de-de" sz="1600" b="1" cap="none"/>
            </a:lvl4pPr>
            <a:lvl5pPr marL="1828800" indent="0">
              <a:buNone/>
              <a:defRPr lang="de-de" sz="1600" b="1" cap="none"/>
            </a:lvl5pPr>
            <a:lvl6pPr marL="2286000" indent="0">
              <a:buNone/>
              <a:defRPr lang="de-de" sz="1600" b="1" cap="none"/>
            </a:lvl6pPr>
            <a:lvl7pPr marL="2743200" indent="0">
              <a:buNone/>
              <a:defRPr lang="de-de" sz="1600" b="1" cap="none"/>
            </a:lvl7pPr>
            <a:lvl8pPr marL="3200400" indent="0">
              <a:buNone/>
              <a:defRPr lang="de-de" sz="1600" b="1" cap="none"/>
            </a:lvl8pPr>
            <a:lvl9pPr marL="3657600" indent="0">
              <a:buNone/>
              <a:defRPr lang="de-de" sz="1600" b="1" cap="none"/>
            </a:lvl9pPr>
          </a:lstStyle>
          <a:p>
            <a:pPr>
              <a:defRPr lang="de-de"/>
            </a:pPr>
            <a:r>
              <a:t>Textmasterformat bearbeiten</a:t>
            </a:r>
          </a:p>
        </p:txBody>
      </p:sp>
      <p:sp>
        <p:nvSpPr>
          <p:cNvPr id="4" name="Inhalts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rG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de-de" sz="2400" cap="none"/>
            </a:lvl1pPr>
            <a:lvl2pPr>
              <a:defRPr lang="de-de" sz="2000" cap="none"/>
            </a:lvl2pPr>
            <a:lvl3pPr>
              <a:defRPr lang="de-de" sz="1800" cap="none"/>
            </a:lvl3pPr>
            <a:lvl4pPr>
              <a:defRPr lang="de-de" sz="1600" cap="none"/>
            </a:lvl4pPr>
            <a:lvl5pPr>
              <a:defRPr lang="de-de" sz="1600" cap="none"/>
            </a:lvl5pPr>
            <a:lvl6pPr>
              <a:defRPr lang="de-de" sz="1600" cap="none"/>
            </a:lvl6pPr>
            <a:lvl7pPr>
              <a:defRPr lang="de-de" sz="1600" cap="none"/>
            </a:lvl7pPr>
            <a:lvl8pPr>
              <a:defRPr lang="de-de" sz="1600" cap="none"/>
            </a:lvl8pPr>
            <a:lvl9pPr>
              <a:defRPr lang="de-de" sz="1600" cap="none"/>
            </a:lvl9pPr>
          </a:lstStyle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  <p:sp>
        <p:nvSpPr>
          <p:cNvPr id="5" name="Text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IJAABwNQ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de-de" sz="2400" b="1" cap="none"/>
            </a:lvl1pPr>
            <a:lvl2pPr marL="457200" indent="0">
              <a:buNone/>
              <a:defRPr lang="de-de" sz="2000" b="1" cap="none"/>
            </a:lvl2pPr>
            <a:lvl3pPr marL="914400" indent="0">
              <a:buNone/>
              <a:defRPr lang="de-de" sz="1800" b="1" cap="none"/>
            </a:lvl3pPr>
            <a:lvl4pPr marL="1371600" indent="0">
              <a:buNone/>
              <a:defRPr lang="de-de" sz="1600" b="1" cap="none"/>
            </a:lvl4pPr>
            <a:lvl5pPr marL="1828800" indent="0">
              <a:buNone/>
              <a:defRPr lang="de-de" sz="1600" b="1" cap="none"/>
            </a:lvl5pPr>
            <a:lvl6pPr marL="2286000" indent="0">
              <a:buNone/>
              <a:defRPr lang="de-de" sz="1600" b="1" cap="none"/>
            </a:lvl6pPr>
            <a:lvl7pPr marL="2743200" indent="0">
              <a:buNone/>
              <a:defRPr lang="de-de" sz="1600" b="1" cap="none"/>
            </a:lvl7pPr>
            <a:lvl8pPr marL="3200400" indent="0">
              <a:buNone/>
              <a:defRPr lang="de-de" sz="1600" b="1" cap="none"/>
            </a:lvl8pPr>
            <a:lvl9pPr marL="3657600" indent="0">
              <a:buNone/>
              <a:defRPr lang="de-de" sz="1600" b="1" cap="none"/>
            </a:lvl9pPr>
          </a:lstStyle>
          <a:p>
            <a:pPr>
              <a:defRPr lang="de-de"/>
            </a:pPr>
            <a:r>
              <a:t>Textmasterformat bearbeiten</a:t>
            </a:r>
          </a:p>
        </p:txBody>
      </p:sp>
      <p:sp>
        <p:nvSpPr>
          <p:cNvPr id="6" name="Inhaltsplatzhalter 5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GENAABwNQ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de-de" sz="2400" cap="none"/>
            </a:lvl1pPr>
            <a:lvl2pPr>
              <a:defRPr lang="de-de" sz="2000" cap="none"/>
            </a:lvl2pPr>
            <a:lvl3pPr>
              <a:defRPr lang="de-de" sz="1800" cap="none"/>
            </a:lvl3pPr>
            <a:lvl4pPr>
              <a:defRPr lang="de-de" sz="1600" cap="none"/>
            </a:lvl4pPr>
            <a:lvl5pPr>
              <a:defRPr lang="de-de" sz="1600" cap="none"/>
            </a:lvl5pPr>
            <a:lvl6pPr>
              <a:defRPr lang="de-de" sz="1600" cap="none"/>
            </a:lvl6pPr>
            <a:lvl7pPr>
              <a:defRPr lang="de-de" sz="1600" cap="none"/>
            </a:lvl7pPr>
            <a:lvl8pPr>
              <a:defRPr lang="de-de" sz="1600" cap="none"/>
            </a:lvl8pPr>
            <a:lvl9pPr>
              <a:defRPr lang="de-de" sz="1600" cap="none"/>
            </a:lvl9pPr>
          </a:lstStyle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GB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38D9-97D2-24CE-9CC9-619B76876A34}" type="datetime1">
              <a:t>28.07.2025</a:t>
            </a:fld>
          </a:p>
        </p:txBody>
      </p:sp>
      <p:sp>
        <p:nvSpPr>
          <p:cNvPr id="4" name="Fußzeilen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427D-33D2-24B4-9CC9-C5E10C876A90}" type="datetime1">
              <a:t/>
            </a:fld>
          </a:p>
        </p:txBody>
      </p:sp>
      <p:sp>
        <p:nvSpPr>
          <p:cNvPr id="3" name="Fußzeilen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9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K4BAABSFQAA1AgAABAAAAAmAAAACAAAAIGB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de-de" sz="2000" b="1" cap="none"/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de-de" sz="3200" cap="none"/>
            </a:lvl1pPr>
            <a:lvl2pPr>
              <a:defRPr lang="de-de" sz="2800" cap="none"/>
            </a:lvl2pPr>
            <a:lvl3pPr>
              <a:defRPr lang="de-de" sz="2400" cap="none"/>
            </a:lvl3pPr>
            <a:lvl4pPr>
              <a:defRPr lang="de-de" sz="2000" cap="none"/>
            </a:lvl4pPr>
            <a:lvl5pPr>
              <a:defRPr lang="de-de" sz="2000" cap="none"/>
            </a:lvl5pPr>
            <a:lvl6pPr>
              <a:defRPr lang="de-de" sz="2000" cap="none"/>
            </a:lvl6pPr>
            <a:lvl7pPr>
              <a:defRPr lang="de-de" sz="2000" cap="none"/>
            </a:lvl7pPr>
            <a:lvl8pPr>
              <a:defRPr lang="de-de" sz="2000" cap="none"/>
            </a:lvl8pPr>
            <a:lvl9pPr>
              <a:defRPr lang="de-de" sz="2000" cap="none"/>
            </a:lvl9pPr>
          </a:lstStyle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de-de" sz="1400" cap="none"/>
            </a:lvl1pPr>
            <a:lvl2pPr marL="457200" indent="0">
              <a:buNone/>
              <a:defRPr lang="de-de" sz="1200" cap="none"/>
            </a:lvl2pPr>
            <a:lvl3pPr marL="914400" indent="0">
              <a:buNone/>
              <a:defRPr lang="de-de" sz="1000" cap="none"/>
            </a:lvl3pPr>
            <a:lvl4pPr marL="1371600" indent="0">
              <a:buNone/>
              <a:defRPr lang="de-de" sz="900" cap="none"/>
            </a:lvl4pPr>
            <a:lvl5pPr marL="1828800" indent="0">
              <a:buNone/>
              <a:defRPr lang="de-de" sz="900" cap="none"/>
            </a:lvl5pPr>
            <a:lvl6pPr marL="2286000" indent="0">
              <a:buNone/>
              <a:defRPr lang="de-de" sz="900" cap="none"/>
            </a:lvl6pPr>
            <a:lvl7pPr marL="2743200" indent="0">
              <a:buNone/>
              <a:defRPr lang="de-de" sz="900" cap="none"/>
            </a:lvl7pPr>
            <a:lvl8pPr marL="3200400" indent="0">
              <a:buNone/>
              <a:defRPr lang="de-de" sz="900" cap="none"/>
            </a:lvl8pPr>
            <a:lvl9pPr marL="3657600" indent="0">
              <a:buNone/>
              <a:defRPr lang="de-de" sz="900" cap="none"/>
            </a:lvl9pPr>
          </a:lstStyle>
          <a:p>
            <a:pPr>
              <a:defRPr lang="de-de"/>
            </a:pPr>
            <a:r>
              <a:t>Textmasterformat bearbeiten</a:t>
            </a:r>
          </a:p>
        </p:txBody>
      </p:sp>
      <p:sp>
        <p:nvSpPr>
          <p:cNvPr id="5" name="Datums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bZgB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4178-36D2-24B7-9CC9-C0E20F876A95}" type="datetime1">
              <a:t>28.07.2025</a:t>
            </a:fld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9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EVp6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wsAAIgdAADHLAAABSEAABAAAAAmAAAACAAAAIGBAAAAAAAAMAAAABQAAAAAAAAAAAD//wAAAQAAAP//AAABAA==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de-de" sz="2000" b="1" cap="none"/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r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MUDAADHLAAAFR0AABAAAAAmAAAACAAAAAGAAAAAAAAAMAAAABQAAAAAAAAAAAD//wAAAQAAAP//AAABAA==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de-de" sz="3200" cap="none"/>
            </a:lvl1pPr>
            <a:lvl2pPr marL="457200" indent="0">
              <a:buNone/>
              <a:defRPr lang="de-de" sz="2800" cap="none"/>
            </a:lvl2pPr>
            <a:lvl3pPr marL="914400" indent="0">
              <a:buNone/>
              <a:defRPr lang="de-de" sz="2400" cap="none"/>
            </a:lvl3pPr>
            <a:lvl4pPr marL="1371600" indent="0">
              <a:buNone/>
              <a:defRPr lang="de-de" sz="2000" cap="none"/>
            </a:lvl4pPr>
            <a:lvl5pPr marL="1828800" indent="0">
              <a:buNone/>
              <a:defRPr lang="de-de" sz="2000" cap="none"/>
            </a:lvl5pPr>
            <a:lvl6pPr marL="2286000" indent="0">
              <a:buNone/>
              <a:defRPr lang="de-de" sz="2000" cap="none"/>
            </a:lvl6pPr>
            <a:lvl7pPr marL="2743200" indent="0">
              <a:buNone/>
              <a:defRPr lang="de-de" sz="2000" cap="none"/>
            </a:lvl7pPr>
            <a:lvl8pPr marL="3200400" indent="0">
              <a:buNone/>
              <a:defRPr lang="de-de" sz="2000" cap="none"/>
            </a:lvl8pPr>
            <a:lvl9pPr marL="3657600" indent="0">
              <a:buNone/>
              <a:defRPr lang="de-de" sz="2000" cap="none"/>
            </a:lvl9pPr>
          </a:lstStyle>
          <a:p>
            <a:pPr>
              <a:defRPr lang="de-de"/>
            </a:pPr>
          </a:p>
        </p:txBody>
      </p:sp>
      <p:sp>
        <p:nvSpPr>
          <p:cNvPr id="4" name="Text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sAAAUhAADHLA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de-de" sz="1400" cap="none"/>
            </a:lvl1pPr>
            <a:lvl2pPr marL="457200" indent="0">
              <a:buNone/>
              <a:defRPr lang="de-de" sz="1200" cap="none"/>
            </a:lvl2pPr>
            <a:lvl3pPr marL="914400" indent="0">
              <a:buNone/>
              <a:defRPr lang="de-de" sz="1000" cap="none"/>
            </a:lvl3pPr>
            <a:lvl4pPr marL="1371600" indent="0">
              <a:buNone/>
              <a:defRPr lang="de-de" sz="900" cap="none"/>
            </a:lvl4pPr>
            <a:lvl5pPr marL="1828800" indent="0">
              <a:buNone/>
              <a:defRPr lang="de-de" sz="900" cap="none"/>
            </a:lvl5pPr>
            <a:lvl6pPr marL="2286000" indent="0">
              <a:buNone/>
              <a:defRPr lang="de-de" sz="900" cap="none"/>
            </a:lvl6pPr>
            <a:lvl7pPr marL="2743200" indent="0">
              <a:buNone/>
              <a:defRPr lang="de-de" sz="900" cap="none"/>
            </a:lvl7pPr>
            <a:lvl8pPr marL="3200400" indent="0">
              <a:buNone/>
              <a:defRPr lang="de-de" sz="900" cap="none"/>
            </a:lvl8pPr>
            <a:lvl9pPr marL="3657600" indent="0">
              <a:buNone/>
              <a:defRPr lang="de-de" sz="900" cap="none"/>
            </a:lvl9pPr>
          </a:lstStyle>
          <a:p>
            <a:pPr>
              <a:defRPr lang="de-de"/>
            </a:pPr>
            <a:r>
              <a:t>Textmasterformat bearbeiten</a:t>
            </a:r>
          </a:p>
        </p:txBody>
      </p:sp>
      <p:sp>
        <p:nvSpPr>
          <p:cNvPr id="5" name="Datums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/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AAAAAAAAAAAMAAAABQAAAAAAAAAAAD//wAAAQAAAP//AAABAA=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de-de"/>
            </a:pPr>
            <a:fld id="{3F713456-18D2-24C2-9CC9-EE977A876ABB}" type="datetime1">
              <a:t>28.07.2025</a:t>
            </a:fld>
          </a:p>
        </p:txBody>
      </p:sp>
      <p:sp>
        <p:nvSpPr>
          <p:cNvPr id="6" name="Fußzeilenplatzhalter 5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YDAi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D8vAAAAAAAAMAAAABQAAAAAAAAAAAD//wAAAQAAAP//AAAB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de-de"/>
            </a:pPr>
            <a:r>
              <a:t>Textmasterformat bearbeiten</a:t>
            </a:r>
          </a:p>
          <a:p>
            <a:pPr lvl="1">
              <a:defRPr lang="de-de"/>
            </a:pPr>
            <a:r>
              <a:t>Second level</a:t>
            </a:r>
          </a:p>
          <a:p>
            <a:pPr lvl="2">
              <a:defRPr lang="de-de"/>
            </a:pPr>
            <a:r>
              <a:t>Third level</a:t>
            </a:r>
          </a:p>
          <a:p>
            <a:pPr lvl="3">
              <a:defRPr lang="de-de"/>
            </a:pPr>
            <a:r>
              <a:t>Fourth level</a:t>
            </a:r>
          </a:p>
          <a:p>
            <a:pPr lvl="4">
              <a:defRPr lang="de-de"/>
            </a:pPr>
            <a:r>
              <a:t>Fifth level</a:t>
            </a:r>
          </a:p>
        </p:txBody>
      </p:sp>
      <p:sp>
        <p:nvSpPr>
          <p:cNvPr id="3" name="Datumsplatzhalter 3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L+PAAAAAAAAMAAAABQAAAAAAAAAAAD//wAAAQAAAP//AAAB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de-de" sz="1200" cap="none">
                <a:solidFill>
                  <a:srgbClr val="8C8C8C"/>
                </a:solidFill>
              </a:defRPr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fld id="{3F717A8B-C5D2-248C-9CC9-33D934876A66}" type="datetime1">
              <a:t/>
            </a:fld>
          </a:p>
        </p:txBody>
      </p:sp>
      <p:sp>
        <p:nvSpPr>
          <p:cNvPr id="4" name="Fußzeilenplatzhalter 4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L+PAAAAAAAA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de-de" sz="1200" cap="none">
                <a:solidFill>
                  <a:srgbClr val="8C8C8C"/>
                </a:solidFill>
              </a:defRPr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  <p:sp>
        <p:nvSpPr>
          <p:cNvPr id="5" name="Foliennummernplatzhalter 5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L+PAAAAAA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de-de" sz="1200" cap="none">
                <a:solidFill>
                  <a:srgbClr val="8C8C8C"/>
                </a:solidFill>
              </a:defRPr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fld id="{3F715BFA-B4D2-24AD-9CC9-42F815876A17}" type="slidenum">
              <a:t/>
            </a:fld>
          </a:p>
        </p:txBody>
      </p:sp>
      <p:pic>
        <p:nvPicPr>
          <p:cNvPr id="6" name="Grafik 0" descr="115mm_UNI-Logo_Siegel_4c_2cmoben.tif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9/f0AAAAAAAAAAAAAAAAAAAAAAAAAAABkAAAAZAAAAAAAAAAjAAAABAAAAGQAAAAXAAAAFAAAAAAAAAAAAAAA/38AAP9/AAAAAAAACQAAAAQAAAAAAAAAHgAAAGgAAAAAAAAAAAAAAAAAAAAAAAAAAAAAABAnAAAQJwAAAAAAAAAAAAAAAAAAAAAAAAAAAAAAAAAAAAAAAAAAAAAUAAAAAAAAAMDA/wAAAAAAZAAAADIAAAAAAAAAZAAAAAAAAAB/f38AAQ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/f39ACEAAAAYAAAAFAAAAOACAACB/v//aR8AAM4HAAAQAAAAJgAAAAgAAAD//////////zAAAAAUAAAAAAAAAAAA//8AAAEAAAD//wAAAQA="/>
              </a:ext>
            </a:extLst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-243205"/>
            <a:ext cx="4638675" cy="1511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Gerade Verbindung 8"/>
          <p:cNvSpPr>
            <a:extLst>
              <a:ext uri="smNativeData">
                <pr:smNativeData xmlns:pr="smNativeData" xmlns="smNativeData" val="SMDATA_16_/m++a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ba8gAe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9/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Mba8gB/f38A7uzhA8zMzADAwP8Af39/AAAAAAAAAAAAAAAAAAAAAAAAAAAAIQAAABgAAAAUAAAAAAAAACQIAABAOAAAJAgAABAAAAAmAAAACAAAAP//////////MAAAABQAAAAAAAAAAAD//wAAAQAAAP//AAABAA=="/>
              </a:ext>
            </a:extLst>
          </p:cNvSpPr>
          <p:nvPr/>
        </p:nvSpPr>
        <p:spPr>
          <a:xfrm>
            <a:off x="0" y="132334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C6DAF2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Rechteck 9"/>
          <p:cNvSpPr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EAAAAAAAAAH0l9C////wgAAAAAAAAAAAAAAAAAAAAAAAAAAAAAAAAAAAAAZAAAAAEAAABAAAAAAAAAAAAAAAAAAAAAAAAAAAAAAAAAAAAAAAAAAAAAAAAAAAAAAAAAAAAAAAAAAAAAAAAAAAAAAAAAAAAAAAAAAAAAAAAAAAAAAAAAAAAAAAAAAAAAFAAAADwAAAAA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H0l9BP///wEAAAAAAAAAAAAAAAAAAAAAAAAAAAAAAAAAAAAAAAAAADtgjAB/f38A7uzhA8zMzADAwP8Af39/AAAAAAAAAAAAAAAAAAAAAAAAAAAAIQAAABgAAAAUAAAAEQAAAOYmAABROAAAOioAABAAAAAmAAAACAAAAP//////////MAAAABQAAAAAAAAAAAD//wAAAQAAAP//AAABAA=="/>
              </a:ext>
            </a:extLst>
          </p:cNvSpPr>
          <p:nvPr/>
        </p:nvSpPr>
        <p:spPr>
          <a:xfrm>
            <a:off x="10795" y="6323330"/>
            <a:ext cx="9144000" cy="5410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de-de" cap="none">
                <a:solidFill>
                  <a:srgbClr val="FFFFFF"/>
                </a:solidFill>
              </a:defRPr>
            </a:pPr>
            <a:r>
              <a:rPr lang="de-de" sz="1600" cap="none"/>
              <a:t>26./27. Juni 2025  Der Schutz unserer Meere – Aufgabe und Verpflichtung / Prof. Dr. Detlef Czybulka </a:t>
            </a:r>
            <a:endParaRPr lang="de-de" sz="1600" cap="none"/>
          </a:p>
        </p:txBody>
      </p:sp>
      <p:pic>
        <p:nvPicPr>
          <p:cNvPr id="9" name="Picture 2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8gAAD+AQAAtDYAAM4H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272405" y="323850"/>
            <a:ext cx="3620135" cy="9448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feld 13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VCIAABoGAACYOAAAzgcAABAgAAAmAAAACAAAAP//////////MAAAABQAAAAAAAAAAAD//wAAAQAAAP//AAABAA=="/>
              </a:ext>
            </a:extLst>
          </p:cNvSpPr>
          <p:nvPr/>
        </p:nvSpPr>
        <p:spPr>
          <a:xfrm>
            <a:off x="5580380" y="991870"/>
            <a:ext cx="3619500" cy="2768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1200" b="1" cap="none">
                <a:latin typeface="Arial Black" pitchFamily="2" charset="0"/>
                <a:ea typeface="Calibri" pitchFamily="2" charset="0"/>
                <a:cs typeface="Calibri" pitchFamily="2" charset="0"/>
              </a:rPr>
              <a:t>Deutscher </a:t>
            </a:r>
            <a:r>
              <a:rPr lang="de-de" sz="1200" b="1" cap="none">
                <a:latin typeface="Arial Black" pitchFamily="2" charset="0"/>
                <a:ea typeface="Calibri" pitchFamily="2" charset="0"/>
                <a:cs typeface="Calibri" pitchFamily="2" charset="0"/>
              </a:rPr>
              <a:t>Naturschutzrechtstag e. V.</a:t>
            </a:r>
            <a:endParaRPr lang="de-de" sz="1200" b="1" cap="none">
              <a:latin typeface="Arial Black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Text Box 11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zQAAJ8nAAAKOAAAtCkAABAgAAAmAAAACAAAAP//////////MAAAABQAAAAAAAAAAAD//wAAAQAAAP//AAABAA=="/>
              </a:ext>
            </a:extLst>
          </p:cNvSpPr>
          <p:nvPr/>
        </p:nvSpPr>
        <p:spPr>
          <a:xfrm>
            <a:off x="8551545" y="6440805"/>
            <a:ext cx="558165" cy="3384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>
            <a:lvl1pPr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indent="-285750"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indent="-228600"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indent="-228600"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indent="-228600"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de-de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>
              <a:defRPr lang="de-de"/>
            </a:pPr>
            <a:fld id="{3F712414-5AD2-24D2-9CC9-AC876A876AF9}" type="slidenum">
              <a:rPr lang="de-de" sz="1600" cap="none">
                <a:solidFill>
                  <a:schemeClr val="bg1"/>
                </a:solidFill>
              </a:rPr>
              <a:t>15</a:t>
            </a:fld>
            <a:endParaRPr lang="de-de" sz="1600" cap="none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de-de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de-de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de-de"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wmf"/><Relationship Id="rId4" Type="http://schemas.openxmlformats.org/officeDocument/2006/relationships/image" Target="../media/image7.wmf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w0AALofAADBLgAARSM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2165985" y="5157470"/>
            <a:ext cx="5434330" cy="575945"/>
          </a:xfrm>
        </p:spPr>
        <p:txBody>
          <a:bodyPr/>
          <a:lstStyle/>
          <a:p>
            <a:pPr>
              <a:defRPr lang="de-de"/>
            </a:pPr>
            <a:r>
              <a:rPr lang="de-de" b="1" cap="none">
                <a:solidFill>
                  <a:srgbClr val="244062"/>
                </a:solidFill>
              </a:rPr>
              <a:t>Plankton-Lebensgemeinschaft </a:t>
            </a:r>
            <a:endParaRPr lang="de-de" b="1" cap="none">
              <a:solidFill>
                <a:srgbClr val="244062"/>
              </a:solidFill>
            </a:endParaRPr>
          </a:p>
        </p:txBody>
      </p:sp>
      <p:pic>
        <p:nvPicPr>
          <p:cNvPr id="3" name="Grafik 3" descr="Ein Bild, das Wirbellose, Organismus, Biolumineszenz, Plankton enthält.&#10;&#10;KI-generierte Inhalte können fehlerhaft sein.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0RAABuDAAABysAAMId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2020570"/>
            <a:ext cx="4222750" cy="28168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feld 2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7BUAAPEhAADfJQAAXCMAABAgAAAmAAAACAAAAP//////////MAAAABQAAAAAAAAAAAD//wAAAQAAAP//AAABAA=="/>
              </a:ext>
            </a:extLst>
          </p:cNvSpPr>
          <p:nvPr/>
        </p:nvSpPr>
        <p:spPr>
          <a:xfrm>
            <a:off x="3563620" y="5517515"/>
            <a:ext cx="2592705" cy="230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900" cap="none"/>
              <a:t>Adobe Stock # 259046035</a:t>
            </a:r>
            <a:endParaRPr lang="de-de" sz="90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 descr="Ein Bild, das draußen, Wasser, Himmel, Strand enthält.&#10;&#10;KI-generierte Inhalte können fehlerhaft sein.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0GAAB2CgAAYzEAAAYc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1700530"/>
            <a:ext cx="6912610" cy="28549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feld 4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pu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DREAAHQdAAAzJwAAbiEAABAgAAAmAAAACAAAAP//////////MAAAABQAAAAAAAAAAAD//wAAAQAAAP//AAABAA=="/>
              </a:ext>
            </a:extLst>
          </p:cNvSpPr>
          <p:nvPr/>
        </p:nvSpPr>
        <p:spPr>
          <a:xfrm>
            <a:off x="2771775" y="4787900"/>
            <a:ext cx="360045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b="1" cap="none">
                <a:solidFill>
                  <a:srgbClr val="244062"/>
                </a:solidFill>
              </a:rPr>
              <a:t>Kegelrobben auf Helgoländer Düne: das größte deutsche „Raubtier“</a:t>
            </a:r>
            <a:endParaRPr lang="de-de" b="1" cap="none">
              <a:solidFill>
                <a:srgbClr val="2440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MAABonAAAIJ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  <p:sp>
        <p:nvSpPr>
          <p:cNvPr id="3" name="Rechteck 3"/>
          <p:cNvSpPr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DtgjAB/f38A7uzhA8zMzADAwP8Af39/AAAAAAAAAAAAAAAAAAAAAAAAAAAAIQAAABgAAAAUAAAAUgMAAMsLAABDNgAAiRUAABAAAAAmAAAACAAAAP//////////MAAAABQAAAAAAAAAAAD//wAAAQAAAP//AAABAA=="/>
              </a:ext>
            </a:extLst>
          </p:cNvSpPr>
          <p:nvPr/>
        </p:nvSpPr>
        <p:spPr>
          <a:xfrm>
            <a:off x="539750" y="1917065"/>
            <a:ext cx="8281035" cy="158369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de-de" cap="none">
                <a:solidFill>
                  <a:srgbClr val="FFFFFF"/>
                </a:solidFill>
              </a:defRPr>
            </a:pPr>
            <a:r>
              <a:rPr lang="de-de" sz="2400" cap="none">
                <a:solidFill>
                  <a:schemeClr val="bg1"/>
                </a:solidFill>
              </a:rPr>
              <a:t>III. </a:t>
            </a:r>
            <a:r>
              <a:rPr lang="de-de" sz="2400" cap="none">
                <a:solidFill>
                  <a:schemeClr val="bg1"/>
                </a:solidFill>
              </a:rPr>
              <a:t>Pflichtenstellung des Küstenstaats </a:t>
            </a:r>
            <a:endParaRPr lang="de-de" sz="2400" cap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IAABwNQAA8w0AABAAAAAmAAAACAAAAAGA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1412875"/>
            <a:ext cx="8229600" cy="854710"/>
          </a:xfrm>
        </p:spPr>
        <p:txBody>
          <a:bodyPr/>
          <a:lstStyle>
            <a:lvl1pPr>
              <a:defRPr lang="de-de" sz="2800" b="1" cap="none" baseline="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r>
              <a:rPr lang="de-de" sz="2400" cap="none"/>
              <a:t>IV. Natura 2000-Schutzgebiete im </a:t>
            </a:r>
            <a:r>
              <a:rPr lang="de-de" sz="2400" cap="none"/>
              <a:t>Küstenbereich und in der deutschen </a:t>
            </a:r>
            <a:r>
              <a:rPr lang="de-de" sz="2400" cap="none"/>
              <a:t>AWZ von Nord- und Ostsee</a:t>
            </a:r>
            <a:endParaRPr lang="de-de" sz="2400" cap="none"/>
          </a:p>
        </p:txBody>
      </p:sp>
      <p:sp>
        <p:nvSpPr>
          <p:cNvPr id="3" name="Fußzeilenplatzhalter 6"/>
          <p:cNvSpPr>
            <a:spLocks noGrp="1" noChangeArrowheads="1"/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EAAEgfAADAIwAAhyEAABAAAAAmAAAACAAAAIGAAAAAAAAAMAAAABQAAAAAAAAAAAD//wAAAQAAAP//AAABAA=="/>
              </a:ext>
            </a:extLst>
          </p:cNvSpPr>
          <p:nvPr>
            <p:ph type="ftr" sz="quarter" idx="11"/>
          </p:nvPr>
        </p:nvSpPr>
        <p:spPr>
          <a:xfrm>
            <a:off x="2915920" y="5085080"/>
            <a:ext cx="2895600" cy="36512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de-de" sz="1200" cap="none">
                <a:solidFill>
                  <a:srgbClr val="8C8C8C"/>
                </a:solidFill>
              </a:defRPr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r>
              <a:t>Helmholtz Zentrum für Umweltforschung </a:t>
            </a:r>
            <a:r>
              <a:t>UFZ &amp; </a:t>
            </a:r>
            <a:r>
              <a:t>AWI</a:t>
            </a:r>
          </a:p>
        </p:txBody>
      </p:sp>
      <p:pic>
        <p:nvPicPr>
          <p:cNvPr id="4" name="Picture 4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oDAAAfDQAADDQAAHwm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" y="2132965"/>
            <a:ext cx="7956550" cy="41230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feld 1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AAAAAAgcAACGEAAATR4AABAgAAAmAAAACAAAAP//////////MAAAABQAAAAAAAAAAAD//wAAAQAAAP//AAABAA=="/>
              </a:ext>
            </a:extLst>
          </p:cNvSpPr>
          <p:nvPr/>
        </p:nvSpPr>
        <p:spPr>
          <a:xfrm>
            <a:off x="0" y="4556760"/>
            <a:ext cx="268605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t>NSG </a:t>
            </a:r>
            <a:r>
              <a:t>Borkum </a:t>
            </a:r>
            <a:r>
              <a:t>Riffgrund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UgMAAAUOAAB9NAAAFSUAAAAgAAAmAAAACAAAAP//////////MAAAABQAAAAAAAAAAAD//wAAAQAAAP//AAABAA=="/>
              </a:ext>
            </a:extLst>
          </p:cNvSpPr>
          <p:nvPr/>
        </p:nvSpPr>
        <p:spPr>
          <a:xfrm>
            <a:off x="539750" y="2279015"/>
            <a:ext cx="7992745" cy="3749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285750" indent="-285750">
              <a:buFont typeface="Arial" pitchFamily="2" charset="0"/>
              <a:buChar char="•"/>
              <a:defRPr lang="de-de" sz="1600" cap="none"/>
            </a:pPr>
            <a:r>
              <a:rPr lang="de-de" b="1" cap="none"/>
              <a:t>Grundlegende Reform des § 57 Abs. 3 </a:t>
            </a:r>
            <a:r>
              <a:rPr lang="de-de" b="1" cap="none"/>
              <a:t>BNatSchG, </a:t>
            </a:r>
            <a:r>
              <a:t>auch zur Bereinigung unnötiger Vorbehalte und </a:t>
            </a:r>
            <a:r>
              <a:t>Schutzeinschränkungen</a:t>
            </a:r>
          </a:p>
          <a:p>
            <a:pPr marL="285750" indent="-285750">
              <a:buFont typeface="Arial" pitchFamily="2" charset="0"/>
              <a:buChar char="•"/>
              <a:defRPr lang="de-de" sz="1600" cap="none"/>
            </a:pPr>
            <a:r>
              <a:t>Einführung und Durchsetzung der </a:t>
            </a:r>
            <a:r>
              <a:rPr lang="de-de" b="1" cap="none"/>
              <a:t>Fischereiverbote</a:t>
            </a:r>
            <a:r>
              <a:t> in Schutzgebieten (in mindestens 1/3), Einrichtung von </a:t>
            </a:r>
            <a:r>
              <a:t>Fischereiauffüllungsgebieten, Verbot </a:t>
            </a:r>
            <a:r>
              <a:t>extraktiver Nutzungen</a:t>
            </a:r>
          </a:p>
          <a:p>
            <a:pPr marL="285750" indent="-285750">
              <a:buFont typeface="Arial" pitchFamily="2" charset="0"/>
              <a:buChar char="•"/>
              <a:defRPr lang="de-de" sz="1600" cap="none"/>
            </a:pPr>
            <a:r>
              <a:rPr lang="de-de" b="1" cap="none"/>
              <a:t>Vervollständigung der </a:t>
            </a:r>
            <a:r>
              <a:rPr lang="de-de" b="1" cap="none"/>
              <a:t>Schutzgüter (Lebensräume und Biotope, </a:t>
            </a:r>
            <a:r>
              <a:rPr lang="de-de" b="1" cap="none"/>
              <a:t>Makrobenthos)</a:t>
            </a:r>
            <a:r>
              <a:t> nach nationalem Recht, </a:t>
            </a:r>
            <a:r>
              <a:t>Unionsrecht und regionalem Völkerrecht, Synchronisierung der </a:t>
            </a:r>
            <a:r>
              <a:t>Schutzgebietsnetzwerke (</a:t>
            </a:r>
            <a:r>
              <a:t>OSPAR-Ü und </a:t>
            </a:r>
            <a:r>
              <a:t>HÜ, </a:t>
            </a:r>
            <a:r>
              <a:t>MSRL und Raumordnung)</a:t>
            </a:r>
          </a:p>
          <a:p>
            <a:pPr marL="285750" indent="-285750">
              <a:buFont typeface="Arial" pitchFamily="2" charset="0"/>
              <a:buChar char="•"/>
              <a:defRPr lang="de-de" sz="1600" cap="none"/>
            </a:pPr>
            <a:r>
              <a:rPr lang="de-de" b="1" cap="none"/>
              <a:t>Außenverbindlichkeit der </a:t>
            </a:r>
            <a:r>
              <a:rPr lang="de-de" b="1" cap="none"/>
              <a:t>Managementpläne</a:t>
            </a:r>
            <a:r>
              <a:t> für </a:t>
            </a:r>
            <a:r>
              <a:t>Meeresschutzgebiete, Durchsetzung  gegenüber </a:t>
            </a:r>
            <a:r>
              <a:t>Küstenbundesländern</a:t>
            </a:r>
            <a:endParaRPr lang="de-de" b="1" cap="none"/>
          </a:p>
          <a:p>
            <a:pPr marL="285750" indent="-285750">
              <a:buFont typeface="Arial" pitchFamily="2" charset="0"/>
              <a:buChar char="•"/>
              <a:defRPr lang="de-de" sz="1600" b="1" cap="none"/>
            </a:pPr>
            <a:r>
              <a:rPr lang="de-de" b="0" cap="none"/>
              <a:t>Klarstellung der </a:t>
            </a:r>
            <a:r>
              <a:t>Kompetenzen des </a:t>
            </a:r>
            <a:r>
              <a:t>BfN</a:t>
            </a:r>
            <a:r>
              <a:rPr lang="de-de" b="0" cap="none"/>
              <a:t> im Verhältnis zu anderen Bundesbehörden sowie bei eingetretenen Umweltschäden, Änderung des </a:t>
            </a:r>
            <a:r>
              <a:t>§ 58 Abs. 1 S. 1 </a:t>
            </a:r>
            <a:r>
              <a:t>BNatSchG</a:t>
            </a:r>
            <a:endParaRPr lang="de-de" b="0" cap="none"/>
          </a:p>
          <a:p>
            <a:pPr marL="285750" indent="-285750">
              <a:buFont typeface="Arial" pitchFamily="2" charset="0"/>
              <a:buChar char="•"/>
              <a:defRPr lang="de-de" sz="1600" cap="none"/>
            </a:pPr>
            <a:r>
              <a:rPr lang="de-de" b="1" cap="none"/>
              <a:t>Verbindlicher </a:t>
            </a:r>
            <a:r>
              <a:rPr lang="de-de" b="1" cap="none"/>
              <a:t>Artmanagementplan für den </a:t>
            </a:r>
            <a:r>
              <a:rPr lang="de-de" b="1" cap="none"/>
              <a:t>Schweinswal </a:t>
            </a:r>
            <a:r>
              <a:t>der zentralen </a:t>
            </a:r>
            <a:r>
              <a:t>Ostseepopulation, </a:t>
            </a:r>
            <a:r>
              <a:t>Stellnetzverbote, Einrichtung von </a:t>
            </a:r>
            <a:r>
              <a:t>Migrationskorridore und </a:t>
            </a:r>
            <a:r>
              <a:t>ATBAs</a:t>
            </a:r>
            <a:r>
              <a:rPr lang="de-de" cap="none" baseline="30000">
                <a:solidFill>
                  <a:srgbClr val="000000"/>
                </a:solidFill>
              </a:rPr>
              <a:t>1</a:t>
            </a:r>
            <a:endParaRPr lang="de-de" b="1" cap="none"/>
          </a:p>
          <a:p>
            <a:pPr marL="285750" indent="-285750">
              <a:buFont typeface="Arial" pitchFamily="2" charset="0"/>
              <a:buChar char="•"/>
              <a:defRPr lang="de-de" sz="1500" cap="none"/>
            </a:pPr>
            <a:r>
              <a:rPr lang="de-de" sz="1600" cap="none"/>
              <a:t>Überwachung des </a:t>
            </a:r>
            <a:r>
              <a:rPr lang="de-de" sz="1600" cap="none"/>
              <a:t>Schutzgebietsnetzwerkes: Kooperation mit</a:t>
            </a:r>
            <a:r>
              <a:rPr lang="de-de" sz="1600" b="1" cap="none"/>
              <a:t> </a:t>
            </a:r>
            <a:r>
              <a:rPr lang="de-de" sz="1600" b="1" cap="none"/>
              <a:t>MSZ </a:t>
            </a:r>
            <a:r>
              <a:rPr lang="de-de" sz="1600" cap="none"/>
              <a:t>(Maritimes </a:t>
            </a:r>
            <a:r>
              <a:rPr lang="de-de" sz="1600" cap="none"/>
              <a:t>Sicherheitszentrum) </a:t>
            </a:r>
            <a:r>
              <a:rPr lang="de-de" sz="1600" cap="none"/>
              <a:t>Cuxhaven </a:t>
            </a:r>
            <a:endParaRPr lang="de-de" sz="1400" b="1" cap="none"/>
          </a:p>
        </p:txBody>
      </p:sp>
      <p:sp>
        <p:nvSpPr>
          <p:cNvPr id="3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IAAD8IAAAPNQAAkA0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395605" y="1340485"/>
            <a:ext cx="8229600" cy="864235"/>
          </a:xfrm>
        </p:spPr>
        <p:txBody>
          <a:bodyPr/>
          <a:lstStyle/>
          <a:p>
            <a:pPr>
              <a:defRPr lang="de-de"/>
            </a:pPr>
            <a:r>
              <a:rPr lang="de-de" sz="2400" b="1" cap="none">
                <a:solidFill>
                  <a:srgbClr val="244062"/>
                </a:solidFill>
              </a:rPr>
              <a:t>V. Von „Paper Parks“ zu effektiv verwalteten Schutzgebieten (</a:t>
            </a:r>
            <a:r>
              <a:rPr lang="de-de" sz="2400" b="1" cap="none">
                <a:solidFill>
                  <a:srgbClr val="244062"/>
                </a:solidFill>
              </a:rPr>
              <a:t>Defizitanalyse)</a:t>
            </a:r>
            <a:endParaRPr lang="de-de" sz="2400" b="1" cap="none">
              <a:solidFill>
                <a:srgbClr val="244062"/>
              </a:solidFill>
            </a:endParaRPr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xmlns="smNativeData" val="SMDATA_16_/m++aR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EUJ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gUAAHglAACKEgAASScAAAAAAAAmAAAACAAAAP//////////MAAAABQAAAAAAAAAAAD//wAAAQAAAP//AAABAA=="/>
              </a:ext>
            </a:extLst>
          </p:cNvSpPr>
          <p:nvPr/>
        </p:nvSpPr>
        <p:spPr>
          <a:xfrm>
            <a:off x="829310" y="6090920"/>
            <a:ext cx="2184400" cy="295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lang="de-de" sz="1000" cap="none">
                <a:solidFill>
                  <a:srgbClr val="000000"/>
                </a:solidFill>
              </a:defRPr>
            </a:pPr>
            <a:r>
              <a:rPr lang="de-de" sz="1200" cap="none" baseline="30000"/>
              <a:t>1  </a:t>
            </a:r>
            <a:r>
              <a:rPr lang="de-de" sz="1200" cap="none"/>
              <a:t>ATBA= </a:t>
            </a:r>
            <a:r>
              <a:rPr lang="de-de" sz="1200" cap="none"/>
              <a:t>Areas </a:t>
            </a:r>
            <a:r>
              <a:rPr lang="de-de" sz="1200" cap="none"/>
              <a:t>to </a:t>
            </a:r>
            <a:r>
              <a:rPr lang="de-de" sz="1200" cap="none"/>
              <a:t>be </a:t>
            </a:r>
            <a:r>
              <a:rPr lang="de-de" sz="1200" cap="none"/>
              <a:t>avoided</a:t>
            </a:r>
            <a:r>
              <a:rPr lang="de-de" sz="1400" cap="none"/>
              <a:t>.</a:t>
            </a:r>
            <a:endParaRPr lang="de-de" sz="120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4gAAAOcGAAB0AAAAwAI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/CAAAQDgAAOYmAAAQAAAAJgAAAAgAAAD//////////zAAAAAUAAAAAAAAAAAA//8AAAEAAAD//wAAAQA="/>
              </a:ext>
            </a:extLst>
          </p:cNvPicPr>
          <p:nvPr/>
        </p:nvPicPr>
        <p:blipFill>
          <a:blip r:embed="rId3"/>
          <a:srcRect l="2260" t="17670" r="1160" b="7040"/>
          <a:stretch>
            <a:fillRect/>
          </a:stretch>
        </p:blipFill>
        <p:spPr>
          <a:xfrm>
            <a:off x="0" y="1340485"/>
            <a:ext cx="9144000" cy="49828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Grafik 7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4RAADMCAAAhjQAAMYM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843530" y="1430020"/>
            <a:ext cx="5694680" cy="6464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 descr="Ein Bild, das Wasser, Karte, Luftbild, Luftfotografie enthält.&#10;&#10;KI-generierte Inhalte können fehlerhaft sein.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sLAABkCAAAYzEAAMwh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5" y="1363980"/>
            <a:ext cx="6192520" cy="41300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feld 4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uQ8AAAUjAAAPMAAASiUAABAgAAAmAAAACAAAAP//////////MAAAABQAAAAAAAAAAAD//wAAAQAAAP//AAABAA=="/>
              </a:ext>
            </a:extLst>
          </p:cNvSpPr>
          <p:nvPr/>
        </p:nvSpPr>
        <p:spPr>
          <a:xfrm>
            <a:off x="2555875" y="5692775"/>
            <a:ext cx="525653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b="1" cap="none">
                <a:solidFill>
                  <a:srgbClr val="244062"/>
                </a:solidFill>
              </a:rPr>
              <a:t>Nationalpark </a:t>
            </a:r>
            <a:r>
              <a:rPr lang="de-de" b="1" cap="none">
                <a:solidFill>
                  <a:srgbClr val="244062"/>
                </a:solidFill>
              </a:rPr>
              <a:t>Vorpommersche </a:t>
            </a:r>
            <a:r>
              <a:rPr lang="de-de" b="1" cap="none">
                <a:solidFill>
                  <a:srgbClr val="244062"/>
                </a:solidFill>
              </a:rPr>
              <a:t>Boddenlandschaft</a:t>
            </a:r>
            <a:endParaRPr lang="de-de" b="1" cap="none">
              <a:solidFill>
                <a:srgbClr val="2440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3" descr="Ein Bild, das Text, Karte, Atlas, Diagramm enthält.&#10;&#10;KI-generierte Inhalte können fehlerhaft sein.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BdBwAAQDgAABon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975"/>
            <a:ext cx="9144000" cy="51593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wMAAOgKAAD2KwAAIA4AABAgAAAmAAAACAAAAP//////////MAAAABQAAAAAAAAAAAD//wAAAQAAAP//AAABAA=="/>
              </a:ext>
            </a:extLst>
          </p:cNvSpPr>
          <p:nvPr/>
        </p:nvSpPr>
        <p:spPr>
          <a:xfrm>
            <a:off x="611505" y="1772920"/>
            <a:ext cx="6534785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2800" b="1" cap="none">
                <a:solidFill>
                  <a:srgbClr val="244062"/>
                </a:solidFill>
              </a:rPr>
              <a:t>VI. Rückblick und Dank </a:t>
            </a:r>
            <a:endParaRPr lang="de-de" sz="2800" b="1" cap="none">
              <a:solidFill>
                <a:srgbClr val="244062"/>
              </a:solidFill>
            </a:endParaRPr>
          </a:p>
        </p:txBody>
      </p:sp>
      <p:sp>
        <p:nvSpPr>
          <p:cNvPr id="3" name="Textfeld 1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4AIAACAOAABgNQAAnxoAABAgAAAmAAAACAAAAP//////////MAAAABQAAAAAAAAAAAD//wAAAQAAAP//AAABAA=="/>
              </a:ext>
            </a:extLst>
          </p:cNvSpPr>
          <p:nvPr/>
        </p:nvSpPr>
        <p:spPr>
          <a:xfrm>
            <a:off x="467360" y="2296160"/>
            <a:ext cx="8209280" cy="2031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t>-</a:t>
            </a:r>
            <a:r>
              <a:rPr lang="de-de" b="1" cap="none"/>
              <a:t>4. </a:t>
            </a:r>
            <a:r>
              <a:rPr lang="de-de" b="1" cap="none"/>
              <a:t>Warnemünder </a:t>
            </a:r>
            <a:r>
              <a:rPr lang="de-de" b="1" cap="none"/>
              <a:t>Naturschutzrechtstag 1999 „Naturschutz und </a:t>
            </a:r>
            <a:r>
              <a:rPr lang="de-de" b="1" cap="none"/>
              <a:t>Rechtsregime im Küsten- und </a:t>
            </a:r>
            <a:r>
              <a:rPr lang="de-de" b="1" cap="none"/>
              <a:t>Offshore –Bereich“, </a:t>
            </a:r>
            <a:r>
              <a:rPr lang="de-de" b="1" cap="none"/>
              <a:t>Tagungsband (erst) 2003 im Nomos Verlag</a:t>
            </a:r>
            <a:endParaRPr lang="de-de" b="1" cap="none"/>
          </a:p>
          <a:p>
            <a:pPr>
              <a:defRPr lang="de-de"/>
            </a:pPr>
            <a:r>
              <a:rPr lang="de-de" b="1" cap="none"/>
              <a:t>-8. </a:t>
            </a:r>
            <a:r>
              <a:rPr lang="de-de" b="1" cap="none"/>
              <a:t>Warnemünder </a:t>
            </a:r>
            <a:r>
              <a:rPr lang="de-de" b="1" cap="none"/>
              <a:t>Naturschutzrechtstag: Workshop </a:t>
            </a:r>
            <a:r>
              <a:rPr lang="de-de" b="1" cap="none"/>
              <a:t>Schutzgebietsnetzwerk Schwarzes Meer + </a:t>
            </a:r>
            <a:r>
              <a:rPr lang="de-de" b="1" cap="none"/>
              <a:t>multi-use </a:t>
            </a:r>
            <a:r>
              <a:rPr lang="de-de" b="1" cap="none"/>
              <a:t>WEA/</a:t>
            </a:r>
            <a:r>
              <a:rPr lang="de-de" b="1" cap="none"/>
              <a:t>Marikultur</a:t>
            </a:r>
            <a:endParaRPr lang="de-de" b="1" cap="none"/>
          </a:p>
          <a:p>
            <a:pPr>
              <a:defRPr lang="de-de"/>
            </a:pPr>
            <a:r>
              <a:rPr lang="de-de" b="1" cap="none"/>
              <a:t>-9. </a:t>
            </a:r>
            <a:r>
              <a:rPr lang="de-de" b="1" cap="none"/>
              <a:t>Warnemünder </a:t>
            </a:r>
            <a:r>
              <a:rPr lang="de-de" b="1" cap="none"/>
              <a:t>Naturschutzrechtstag  „Das neue </a:t>
            </a:r>
            <a:r>
              <a:rPr lang="de-de" b="1" cap="none"/>
              <a:t>Naturschutzrecht des Bundes“ , </a:t>
            </a:r>
            <a:r>
              <a:rPr lang="de-de" b="1" cap="none"/>
              <a:t>Tagungsband im Nomos Verlag 2011 (Thema u.a. Kapitel 6 </a:t>
            </a:r>
            <a:r>
              <a:rPr lang="de-de" b="1" cap="none"/>
              <a:t>BNatSchG „</a:t>
            </a:r>
            <a:r>
              <a:rPr lang="de-de" b="1" cap="none"/>
              <a:t>Meeresnaturschutzrecht“ )</a:t>
            </a:r>
            <a:endParaRPr lang="de-de" b="1" cap="none"/>
          </a:p>
        </p:txBody>
      </p:sp>
      <p:sp>
        <p:nvSpPr>
          <p:cNvPr id="4" name="Textfeld 2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g2Bv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wwMAAL0bAAC3MgAA4SMAABAgAAAmAAAACAAAAP//////////MAAAABQAAAAAAAAAAAD//wAAAQAAAP//AAABAA=="/>
              </a:ext>
            </a:extLst>
          </p:cNvSpPr>
          <p:nvPr/>
        </p:nvSpPr>
        <p:spPr>
          <a:xfrm>
            <a:off x="611505" y="4509135"/>
            <a:ext cx="7632700" cy="1323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2000" b="1" cap="none"/>
              <a:t>Einzelheiten auf der Website des </a:t>
            </a:r>
            <a:r>
              <a:rPr lang="de-de" sz="2000" b="1" cap="none"/>
              <a:t>DNRT e.V.</a:t>
            </a:r>
            <a:endParaRPr lang="de-de" sz="2000" b="1" cap="none"/>
          </a:p>
          <a:p>
            <a:pPr>
              <a:defRPr lang="de-de"/>
            </a:pPr>
            <a:r>
              <a:rPr lang="de-de" sz="2000" b="1" cap="none"/>
              <a:t>https:/www.naturschutzrechtstag.de</a:t>
            </a:r>
            <a:endParaRPr lang="de-de" sz="2000" b="1" cap="none"/>
          </a:p>
          <a:p>
            <a:pPr>
              <a:defRPr lang="de-de"/>
            </a:pPr>
            <a:endParaRPr lang="de-de" sz="2000" b="1" cap="none"/>
          </a:p>
          <a:p>
            <a:pPr>
              <a:defRPr lang="de-de"/>
            </a:pPr>
            <a:r>
              <a:rPr lang="de-de" sz="2000" b="1" cap="none"/>
              <a:t>Werden Sie gerne Mitglied des Vereins </a:t>
            </a:r>
            <a:r>
              <a:rPr lang="de-de" sz="2000" b="1" cap="none"/>
              <a:t>DNRT e.V. !</a:t>
            </a:r>
            <a:endParaRPr lang="de-de" sz="200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IAAJQJAADuNAAAGxEAABAAAAAmAAAACAAAAAGAAAAAAAAAMAAAABQAAAAAAAAAAAD//wAAAQAAAP//AAABAA=="/>
              </a:ext>
            </a:extLst>
          </p:cNvSpPr>
          <p:nvPr>
            <p:ph type="title"/>
          </p:nvPr>
        </p:nvSpPr>
        <p:spPr>
          <a:xfrm>
            <a:off x="374650" y="1557020"/>
            <a:ext cx="8229600" cy="1223645"/>
          </a:xfrm>
        </p:spPr>
        <p:txBody>
          <a:bodyPr/>
          <a:lstStyle>
            <a:lvl1pPr>
              <a:defRPr lang="de-de" sz="2800" b="1" cap="none" baseline="0"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>
              <a:defRPr lang="de-de" cap="none"/>
            </a:lvl2pPr>
            <a:lvl3pPr>
              <a:defRPr lang="de-de" cap="none"/>
            </a:lvl3pPr>
            <a:lvl4pPr>
              <a:defRPr lang="de-de" cap="none"/>
            </a:lvl4pPr>
            <a:lvl5pPr>
              <a:defRPr lang="de-de" cap="none"/>
            </a:lvl5pPr>
            <a:lvl6pPr>
              <a:defRPr lang="de-de" cap="none"/>
            </a:lvl6pPr>
            <a:lvl7pPr>
              <a:defRPr lang="de-de" cap="none"/>
            </a:lvl7pPr>
            <a:lvl8pPr>
              <a:defRPr lang="de-de" cap="none"/>
            </a:lvl8pPr>
            <a:lvl9pPr>
              <a:defRPr lang="de-de" cap="none"/>
            </a:lvl9pPr>
          </a:lstStyle>
          <a:p>
            <a:pPr>
              <a:defRPr lang="de-de"/>
            </a:pPr>
            <a:r>
              <a:rPr lang="de-de" cap="none">
                <a:solidFill>
                  <a:srgbClr val="244062"/>
                </a:solidFill>
              </a:rPr>
              <a:t>Vielen Dank für Ihre Aufmerksamkeit!</a:t>
            </a:r>
            <a:br/>
            <a:br/>
            <a:endParaRPr lang="de-de" cap="none">
              <a:solidFill>
                <a:srgbClr val="244062"/>
              </a:solidFill>
            </a:endParaRPr>
          </a:p>
        </p:txBody>
      </p:sp>
      <p:sp>
        <p:nvSpPr>
          <p:cNvPr id="3" name="Textfeld 6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MAAE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4iEAAP0iAADYLQAAmSQAABAgAAAmAAAACAAAAP//////////MAAAABQAAAAAAAAAAAD//wAAAQAAAP//AAABAA=="/>
              </a:ext>
            </a:extLst>
          </p:cNvSpPr>
          <p:nvPr/>
        </p:nvSpPr>
        <p:spPr>
          <a:xfrm>
            <a:off x="5507990" y="5687695"/>
            <a:ext cx="1944370" cy="261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1100" cap="none">
                <a:solidFill>
                  <a:schemeClr val="bg1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Aufnahme: Ulrich </a:t>
            </a:r>
            <a:r>
              <a:rPr lang="de-de" sz="1100" cap="none">
                <a:solidFill>
                  <a:schemeClr val="bg1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Hampicke</a:t>
            </a:r>
            <a:endParaRPr lang="de-de" sz="1100" cap="none">
              <a:solidFill>
                <a:schemeClr val="bg1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kVAAAXEgAAGyMAADMj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470275" y="2940685"/>
            <a:ext cx="2236470" cy="27813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5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CLDwAAPhUAABEd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6665"/>
            <a:ext cx="3453130" cy="2198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6" descr="nepnor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CRAYgBQ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Z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kQGIAf39/AO7s4QPMzMwAwMD/AH9/fwAAAAAAAAAAAAAAAAD///8AAAAAACEAAAAYAAAAFAAAADYjAAA+FQAAQDgAAH4l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723890" y="3453130"/>
            <a:ext cx="3420110" cy="2641600"/>
          </a:xfrm>
          <a:prstGeom prst="rect">
            <a:avLst/>
          </a:prstGeom>
          <a:noFill/>
          <a:ln w="50800" cap="flat" cmpd="sng" algn="ctr">
            <a:solidFill>
              <a:srgbClr val="244062">
                <a:alpha val="0"/>
              </a:srgbClr>
            </a:solidFill>
            <a:prstDash val="solid"/>
            <a:headEnd type="none"/>
            <a:tailEnd type="none"/>
          </a:ln>
          <a:effectLst/>
        </p:spPr>
      </p:pic>
      <p:sp>
        <p:nvSpPr>
          <p:cNvPr id="7" name="Textfeld 1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XhYAAMsjAABUIgAATyUAABAgAAAmAAAACAAAAP//////////MAAAABQAAAAAAAAAAAD//wAAAQAAAP//AAABAA=="/>
              </a:ext>
            </a:extLst>
          </p:cNvSpPr>
          <p:nvPr/>
        </p:nvSpPr>
        <p:spPr>
          <a:xfrm>
            <a:off x="3636010" y="5818505"/>
            <a:ext cx="1944370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1000" cap="none"/>
              <a:t>Foto: </a:t>
            </a:r>
            <a:r>
              <a:rPr lang="de-de" sz="1000" cap="none"/>
              <a:t>Sven </a:t>
            </a:r>
            <a:r>
              <a:rPr lang="de-de" sz="1000" cap="none"/>
              <a:t>Koschinski</a:t>
            </a:r>
            <a:endParaRPr lang="de-de" sz="100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wEAAK0MAACXNwAAmSQ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179705" y="2060575"/>
            <a:ext cx="8856980" cy="388874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1200"/>
              </a:spcAft>
              <a:defRPr lang="de-de"/>
            </a:pPr>
            <a:r>
              <a:rPr lang="de-de" sz="2400" b="1" cap="none">
                <a:solidFill>
                  <a:srgbClr val="244062"/>
                </a:solidFill>
              </a:rPr>
              <a:t>Aktuell: </a:t>
            </a:r>
            <a:br/>
            <a:r>
              <a:rPr lang="de-de" sz="2400" cap="none">
                <a:solidFill>
                  <a:srgbClr val="244062"/>
                </a:solidFill>
              </a:rPr>
              <a:t>- Der Schutz unserer Meere, </a:t>
            </a:r>
            <a:r>
              <a:rPr lang="de-de" sz="2400" cap="none"/>
              <a:t>oekom Verlag </a:t>
            </a:r>
            <a:br/>
            <a:r>
              <a:rPr lang="de-de" sz="2400" cap="none"/>
              <a:t>München 2024 , ISBN 978-3-962 38-388-6 </a:t>
            </a:r>
            <a:br/>
            <a:r>
              <a:rPr lang="de-de" sz="2400" cap="none">
                <a:solidFill>
                  <a:srgbClr val="244062"/>
                </a:solidFill>
              </a:rPr>
              <a:t>-Detlef Czybulka, Kommentierung vor </a:t>
            </a:r>
            <a:br/>
            <a:r>
              <a:rPr lang="de-de" sz="2400" cap="none">
                <a:solidFill>
                  <a:srgbClr val="244062"/>
                </a:solidFill>
              </a:rPr>
              <a:t>§§ 56 ff. bis § 58 </a:t>
            </a:r>
            <a:r>
              <a:rPr lang="de-de" sz="2400" cap="none">
                <a:solidFill>
                  <a:srgbClr val="244062"/>
                </a:solidFill>
              </a:rPr>
              <a:t>BNatSchG, in: </a:t>
            </a:r>
            <a:br/>
            <a:r>
              <a:rPr lang="de-de" sz="2400" cap="none">
                <a:solidFill>
                  <a:srgbClr val="244062"/>
                </a:solidFill>
              </a:rPr>
              <a:t>Schumacher/</a:t>
            </a:r>
            <a:r>
              <a:rPr lang="de-de" sz="2400" cap="none">
                <a:solidFill>
                  <a:srgbClr val="244062"/>
                </a:solidFill>
              </a:rPr>
              <a:t>Fischer-Hüftle, </a:t>
            </a:r>
            <a:r>
              <a:rPr lang="de-de" sz="2400" cap="none">
                <a:solidFill>
                  <a:srgbClr val="244062"/>
                </a:solidFill>
              </a:rPr>
              <a:t>BNatSchG</a:t>
            </a:r>
            <a:br/>
            <a:r>
              <a:rPr lang="de-de" sz="2400" cap="none">
                <a:solidFill>
                  <a:srgbClr val="244062"/>
                </a:solidFill>
              </a:rPr>
              <a:t>Kommentar, 3. Aufl. 2021, S. 1135 - 1263</a:t>
            </a:r>
            <a:br/>
            <a:br/>
            <a:endParaRPr lang="de-de" sz="4000" cap="none">
              <a:solidFill>
                <a:srgbClr val="376193"/>
              </a:solidFill>
            </a:endParaRPr>
          </a:p>
        </p:txBody>
      </p:sp>
      <p:pic>
        <p:nvPicPr>
          <p:cNvPr id="3" name="Picture 2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gjAADoCgAAYzEAAIMd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796280" y="1772920"/>
            <a:ext cx="2232025" cy="30245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5gMAAKsOAAC9MwAAxSwAABAgAAAmAAAACAAAAP//////////MAAAABQAAAAAAAAAAAD//wAAAQAAAP//AAABAA=="/>
              </a:ext>
            </a:extLst>
          </p:cNvSpPr>
          <p:nvPr/>
        </p:nvSpPr>
        <p:spPr>
          <a:xfrm>
            <a:off x="633730" y="2384425"/>
            <a:ext cx="7776845" cy="4893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800"/>
              </a:spcAft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I.  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Meeresnaturschutz als Rechtspflicht und komplex gewordene Aufgabe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indent="-342900">
              <a:spcAft>
                <a:spcPts val="800"/>
              </a:spcAft>
              <a:buFont typeface="Calibri" pitchFamily="2" charset="0"/>
              <a:buAutoNum type="arabicPlain"/>
              <a:defRPr lang="de-de"/>
            </a:pPr>
            <a:r>
              <a:rPr lang="de-de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„</a:t>
            </a:r>
            <a:r>
              <a:rPr lang="de-de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Kaskadensystem“ : </a:t>
            </a:r>
            <a:r>
              <a:rPr lang="de-de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SRÜ, </a:t>
            </a:r>
            <a:r>
              <a:rPr lang="de-de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CBD, EU-Recht, nationales Recht </a:t>
            </a:r>
            <a:endParaRPr lang="de-de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342900" indent="-342900">
              <a:spcAft>
                <a:spcPts val="800"/>
              </a:spcAft>
              <a:buFont typeface="Calibri" pitchFamily="2" charset="0"/>
              <a:buAutoNum type="arabicPlain"/>
              <a:defRPr lang="de-de"/>
            </a:pPr>
            <a:r>
              <a:rPr lang="de-de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Ökosystem-Ansatz</a:t>
            </a:r>
            <a:endParaRPr lang="de-de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spcAft>
                <a:spcPts val="800"/>
              </a:spcAft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II. 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Schutzgüter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spcAft>
                <a:spcPts val="800"/>
              </a:spcAft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III. 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Pflichtenstellung der Küstenstaaten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spcAft>
                <a:spcPts val="800"/>
              </a:spcAft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IV. Konkretisierung in Raum und Zeit am Beispiel der 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Meeresschutzgebiete in deutschen Gewässern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spcAft>
                <a:spcPts val="800"/>
              </a:spcAft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V. Von „Paper Parks“ zu effektiv verwalteten Schutzgebieten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spcAft>
                <a:spcPts val="800"/>
              </a:spcAft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VI. Rückblick und Dank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spcAft>
                <a:spcPts val="800"/>
              </a:spcAft>
              <a:defRPr lang="de-de"/>
            </a:pPr>
            <a:endParaRPr lang="de-de" b="1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lang="de-de"/>
            </a:pPr>
            <a:endParaRPr lang="de-de" b="1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lang="de-de"/>
            </a:pPr>
            <a:endParaRPr lang="de-de" b="1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lang="de-de"/>
            </a:pPr>
            <a:r>
              <a:rPr lang="de-de" cap="none">
                <a:latin typeface="Arial" pitchFamily="2" charset="0"/>
                <a:ea typeface="Calibri" pitchFamily="2" charset="0"/>
                <a:cs typeface="Arial" pitchFamily="2" charset="0"/>
              </a:rPr>
              <a:t>     </a:t>
            </a:r>
            <a:endParaRPr lang="de-de" b="1" cap="none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3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AIAAAUKAAAPNQAAzQ4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419100" y="1628775"/>
            <a:ext cx="8206105" cy="777240"/>
          </a:xfrm>
        </p:spPr>
        <p:txBody>
          <a:bodyPr/>
          <a:lstStyle/>
          <a:p>
            <a:pPr>
              <a:defRPr lang="de-de"/>
            </a:pPr>
            <a:r>
              <a:rPr lang="de-de" sz="3600" b="1" cap="none">
                <a:solidFill>
                  <a:srgbClr val="244062"/>
                </a:solidFill>
              </a:rPr>
              <a:t>Übersicht </a:t>
            </a:r>
            <a:endParaRPr lang="de-de" sz="3600" b="1" cap="none">
              <a:solidFill>
                <a:srgbClr val="2440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0AIAAJQJAABwNQAAXxgAABAAAAAmAAAACAAAAAGhAAAAAAAAMAAAABQAAAAAAAAAAAD//wAAAQAAAP//AAABAA=="/>
              </a:ext>
            </a:extLst>
          </p:cNvSpPr>
          <p:nvPr>
            <p:ph type="body" idx="1"/>
          </p:nvPr>
        </p:nvSpPr>
        <p:spPr>
          <a:xfrm>
            <a:off x="457200" y="1557020"/>
            <a:ext cx="8229600" cy="240474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lnSpc>
                <a:spcPct val="80000"/>
              </a:lnSpc>
              <a:buNone/>
              <a:defRPr lang="de-de" sz="1385" cap="none"/>
            </a:pPr>
            <a:r>
              <a:rPr lang="de-de" sz="20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Artikel  2 Übereinkommen über die biologische Vielfalt</a:t>
            </a:r>
            <a:br/>
            <a:r>
              <a:rPr lang="en-us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(</a:t>
            </a:r>
            <a:r>
              <a:rPr lang="en-us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engl.: </a:t>
            </a:r>
            <a:r>
              <a:rPr lang="en-us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Convention on </a:t>
            </a:r>
            <a:r>
              <a:rPr lang="en-us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Biological </a:t>
            </a:r>
            <a:r>
              <a:rPr lang="en-us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Diversity </a:t>
            </a:r>
            <a:r>
              <a:rPr lang="en-us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CBD, Rio </a:t>
            </a:r>
            <a:r>
              <a:rPr lang="en-us" b="1" cap="none">
                <a:latin typeface="Arial" pitchFamily="2" charset="0"/>
                <a:ea typeface="Calibri" pitchFamily="2" charset="0"/>
                <a:cs typeface="Calibri" pitchFamily="2" charset="0"/>
              </a:rPr>
              <a:t>1992) </a:t>
            </a:r>
            <a:endParaRPr lang="en-us" b="1" cap="none"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0" indent="0">
              <a:lnSpc>
                <a:spcPct val="80000"/>
              </a:lnSpc>
              <a:buNone/>
              <a:defRPr lang="de-de" sz="1385" cap="none"/>
            </a:pPr>
            <a:br/>
            <a:r>
              <a:rPr lang="de-de" sz="154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Im Sinne dieses Übereinkommens (…)</a:t>
            </a:r>
            <a:endParaRPr lang="de-de" sz="1540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indent="0">
              <a:lnSpc>
                <a:spcPct val="80000"/>
              </a:lnSpc>
              <a:buNone/>
              <a:defRPr lang="de-de" sz="1385" cap="none"/>
            </a:pPr>
            <a:endParaRPr lang="de-de" sz="1540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lang="de-de" sz="1385" cap="none"/>
            </a:pPr>
            <a:r>
              <a:rPr lang="de-de" sz="154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bedeutet "biologische Vielfalt" die Variabilität unter lebenden Organismen jeglicher Herkunft, darunter unter anderem Land-</a:t>
            </a:r>
            <a:r>
              <a:rPr lang="de-de" sz="1540" cap="none">
                <a:latin typeface="Arial" pitchFamily="2" charset="0"/>
                <a:ea typeface="Calibri" pitchFamily="2" charset="0"/>
                <a:cs typeface="Arial" pitchFamily="2" charset="0"/>
              </a:rPr>
              <a:t>, </a:t>
            </a:r>
            <a:r>
              <a:rPr lang="de-de" sz="1540" cap="none">
                <a:solidFill>
                  <a:srgbClr val="548ED6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Meeres- und sonstige aquatische Ökosysteme und die ökologischen Komplexe, zu denen sie gehören</a:t>
            </a:r>
            <a:r>
              <a:rPr lang="de-de" sz="1540" cap="none">
                <a:latin typeface="Arial" pitchFamily="2" charset="0"/>
                <a:ea typeface="Calibri" pitchFamily="2" charset="0"/>
                <a:cs typeface="Arial" pitchFamily="2" charset="0"/>
              </a:rPr>
              <a:t>; </a:t>
            </a:r>
            <a:r>
              <a:rPr lang="de-de" sz="154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dies umfasst die Vielfalt innerhalb der Arten und zwischen den Arten und die Vielfalt der Ökosysteme.</a:t>
            </a:r>
            <a:endParaRPr lang="de-de" sz="1540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3" name="Inhaltsplatzhalter 2"/>
          <p:cNvSpPr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AMAAAUYAABgNgAA7SUAABAAAAAmAAAACAAAAP//////////MAAAABQAAAAAAAAAAAD//wAAAQAAAP//AAABAA=="/>
              </a:ext>
            </a:extLst>
          </p:cNvSpPr>
          <p:nvPr/>
        </p:nvSpPr>
        <p:spPr>
          <a:xfrm>
            <a:off x="609600" y="3904615"/>
            <a:ext cx="8229600" cy="2260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marL="342900" indent="-3429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de-de" sz="32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indent="-28575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de-de" sz="28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de-de" sz="24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indent="-228600" algn="l" defTabSz="914400">
              <a:spcBef>
                <a:spcPts val="0"/>
              </a:spcBef>
              <a:buFont typeface="Arial" pitchFamily="2" charset="0"/>
              <a:buChar char="–"/>
              <a:tabLst/>
              <a:defRPr lang="de-de" sz="20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indent="-228600" algn="l" defTabSz="914400">
              <a:spcBef>
                <a:spcPts val="0"/>
              </a:spcBef>
              <a:buFont typeface="Arial" pitchFamily="2" charset="0"/>
              <a:buChar char="»"/>
              <a:tabLst/>
              <a:defRPr lang="de-de" sz="20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5pPr>
            <a:lvl6pPr marL="25146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de-de" sz="20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6pPr>
            <a:lvl7pPr marL="29718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de-de" sz="20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7pPr>
            <a:lvl8pPr marL="34290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de-de" sz="20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8pPr>
            <a:lvl9pPr marL="3886200" indent="-228600" algn="l" defTabSz="914400">
              <a:spcBef>
                <a:spcPts val="0"/>
              </a:spcBef>
              <a:buFont typeface="Arial" pitchFamily="2" charset="0"/>
              <a:buChar char="•"/>
              <a:tabLst/>
              <a:defRPr lang="de-de" sz="2000" kern="1" cap="none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marL="0" indent="0" algn="ctr">
              <a:buNone/>
              <a:defRPr lang="de-de"/>
            </a:pPr>
            <a:endParaRPr lang="de-de" sz="2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Textfeld 5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zAIAANIYAAC9NQAAaSUAABAgAAAmAAAACAAAAP//////////MAAAABQAAAAAAAAAAAD//wAAAQAAAP//AAABAA=="/>
              </a:ext>
            </a:extLst>
          </p:cNvSpPr>
          <p:nvPr/>
        </p:nvSpPr>
        <p:spPr>
          <a:xfrm>
            <a:off x="454660" y="4034790"/>
            <a:ext cx="8281035" cy="2046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/>
            </a:pPr>
            <a:r>
              <a:rPr lang="de-de" sz="2000" b="1" cap="none">
                <a:solidFill>
                  <a:srgbClr val="244062"/>
                </a:solidFill>
                <a:latin typeface="BDMMDB+ArialNarrow" pitchFamily="0" charset="0"/>
                <a:ea typeface="Calibri" pitchFamily="2" charset="0"/>
                <a:cs typeface="Calibri" pitchFamily="2" charset="0"/>
              </a:rPr>
              <a:t>Art. 194 Abs. 5 </a:t>
            </a:r>
            <a:r>
              <a:rPr lang="de-de" sz="2000" b="1" cap="none">
                <a:solidFill>
                  <a:srgbClr val="244062"/>
                </a:solidFill>
                <a:latin typeface="BDMMDB+ArialNarrow" pitchFamily="0" charset="0"/>
                <a:ea typeface="Calibri" pitchFamily="2" charset="0"/>
                <a:cs typeface="Calibri" pitchFamily="2" charset="0"/>
              </a:rPr>
              <a:t>Seerechtsübereinkommen der Vereinten Nationen </a:t>
            </a:r>
            <a:endParaRPr lang="de-de" sz="2000" b="1" cap="none">
              <a:solidFill>
                <a:srgbClr val="244062"/>
              </a:solidFill>
              <a:latin typeface="BDMMDB+ArialNarrow" pitchFamily="0" charset="0"/>
              <a:ea typeface="Calibri" pitchFamily="2" charset="0"/>
              <a:cs typeface="Calibri" pitchFamily="2" charset="0"/>
            </a:endParaRPr>
          </a:p>
          <a:p>
            <a:pPr algn="ctr">
              <a:defRPr lang="de-de"/>
            </a:pPr>
            <a:r>
              <a:rPr lang="de-de" sz="1600" b="1" cap="none">
                <a:solidFill>
                  <a:srgbClr val="244062"/>
                </a:solidFill>
                <a:latin typeface="BDMMDB+ArialNarrow" pitchFamily="0" charset="0"/>
                <a:ea typeface="Calibri" pitchFamily="2" charset="0"/>
                <a:cs typeface="Calibri" pitchFamily="2" charset="0"/>
              </a:rPr>
              <a:t>(„Verfassung der Meere“, konzipiert bis 1982, in Kraft für D seit 1994)</a:t>
            </a:r>
            <a:endParaRPr lang="de-de" sz="1600" b="1" cap="none">
              <a:solidFill>
                <a:srgbClr val="244062"/>
              </a:solidFill>
              <a:latin typeface="BDMMDB+ArialNarrow" pitchFamily="0" charset="0"/>
              <a:ea typeface="Calibri" pitchFamily="2" charset="0"/>
              <a:cs typeface="Calibri" pitchFamily="2" charset="0"/>
            </a:endParaRPr>
          </a:p>
          <a:p>
            <a:pPr>
              <a:defRPr lang="de-de"/>
            </a:pPr>
            <a:endParaRPr lang="de-de" sz="1100" cap="none">
              <a:solidFill>
                <a:srgbClr val="244062"/>
              </a:solidFill>
              <a:latin typeface="BDMMDB+ArialNarrow" pitchFamily="0" charset="0"/>
              <a:ea typeface="Calibri" pitchFamily="2" charset="0"/>
              <a:cs typeface="Calibri" pitchFamily="2" charset="0"/>
            </a:endParaRPr>
          </a:p>
          <a:p>
            <a:pPr>
              <a:defRPr lang="de-de"/>
            </a:pP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Zu den in Übereinstimmung mit diesem Teil ergriffenen Maßnahmen gehören die </a:t>
            </a:r>
            <a:r>
              <a:rPr lang="de-de" sz="1600" cap="none">
                <a:solidFill>
                  <a:srgbClr val="FF000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erforderlichen Maßnahmen </a:t>
            </a:r>
            <a:r>
              <a:rPr lang="de-de" sz="1600" cap="none">
                <a:solidFill>
                  <a:srgbClr val="00B0F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zum Schutz und zur Bewahrung seltener oder empfindlicher Ökosysteme </a:t>
            </a:r>
            <a:r>
              <a:rPr lang="de-de" sz="1600" cap="none">
                <a:solidFill>
                  <a:srgbClr val="00000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sowie des </a:t>
            </a:r>
            <a:r>
              <a:rPr lang="de-de" sz="1600" cap="none">
                <a:solidFill>
                  <a:srgbClr val="FF000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Lebensraums gefährdeter, bedrohter oder vom Aussterben bedrohter Arten und anderer Formen der Tier- und Pflanzenwelt des Meeres</a:t>
            </a:r>
            <a:r>
              <a:rPr lang="de-de" sz="1600" cap="none">
                <a:solidFill>
                  <a:srgbClr val="000000"/>
                </a:solidFill>
                <a:latin typeface="BDMMDB+ArialNarrow" pitchFamily="0" charset="0"/>
                <a:ea typeface="Calibri" pitchFamily="2" charset="0"/>
                <a:cs typeface="Calibri" pitchFamily="2" charset="0"/>
              </a:rPr>
              <a:t>. </a:t>
            </a:r>
            <a:endParaRPr lang="de-de" sz="1600" cap="none">
              <a:solidFill>
                <a:srgbClr val="000000"/>
              </a:solidFill>
              <a:latin typeface="BDMMDB+ArialNarrow" pitchFamily="0" charset="0"/>
              <a:ea typeface="Calibri" pitchFamily="2" charset="0"/>
              <a:cs typeface="Calibri" pitchFamily="2" charset="0"/>
            </a:endParaRPr>
          </a:p>
          <a:p>
            <a:pPr>
              <a:defRPr lang="de-de"/>
            </a:pPr>
            <a:endParaRPr lang="de-de" sz="1600" cap="none">
              <a:solidFill>
                <a:srgbClr val="000000"/>
              </a:solidFill>
              <a:latin typeface="BDMMDB+ArialNarrow" pitchFamily="0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EAAAAAAAAAAMz/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Mz/AP///wEAAAAAAAAAAAAAAAAAAAAAAAAAAAAAAAAAAAAAAAAAAAAAAAJ/f38A7uzhA8zMzADAwP8Af39/AAAAAAAAAAAAAAAAAAAAAAAAAAAAIQAAABgAAAAUAAAAGREAAN4WAACXJAAAEB8AABAgAAAmAAAACAAAAP//////////MAAAABQAAAAAAAAAAAD//wAAAQAAAP//AAABAA=="/>
              </a:ext>
            </a:extLst>
          </p:cNvSpPr>
          <p:nvPr/>
        </p:nvSpPr>
        <p:spPr>
          <a:xfrm>
            <a:off x="2779395" y="3717290"/>
            <a:ext cx="3168650" cy="1332230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algn="ctr">
              <a:defRPr lang="de-de"/>
            </a:pPr>
            <a:r>
              <a:rPr lang="en-gb" b="1" cap="none">
                <a:latin typeface="Arial" pitchFamily="2" charset="0"/>
                <a:ea typeface="Calibri" pitchFamily="2" charset="0"/>
                <a:cs typeface="Arial" pitchFamily="2" charset="0"/>
              </a:rPr>
              <a:t>Meeresstrategie-</a:t>
            </a:r>
            <a:endParaRPr lang="en-gb" b="1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b="1" cap="none">
                <a:latin typeface="Arial" pitchFamily="2" charset="0"/>
                <a:ea typeface="Calibri" pitchFamily="2" charset="0"/>
                <a:cs typeface="Arial" pitchFamily="2" charset="0"/>
              </a:rPr>
              <a:t>Rahmenrichtlinie</a:t>
            </a:r>
            <a:endParaRPr lang="en-gb" b="1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cap="none">
                <a:latin typeface="Arial" pitchFamily="2" charset="0"/>
                <a:ea typeface="Calibri" pitchFamily="2" charset="0"/>
                <a:cs typeface="Arial" pitchFamily="2" charset="0"/>
              </a:rPr>
              <a:t>Richtlinie 2008/56/EG</a:t>
            </a:r>
            <a:endParaRPr lang="en-gb" cap="none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3" name="Rectangle 5"/>
          <p:cNvSpPr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EAAAAAAAAA//8AAP///wgq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8AAP///wEAAAAAAAAAAAAAAAAAAAAAAAAAAAAAAAAAAAAAAAAAAAAAAAJ/f38A7uzhA8zMzADAwP8Af39/AAAAAAAAAAAAAAAAAAAAAAAAAAAAIQAAABgAAAAUAAAAiRUAAB0PAAAMIQAA/BMAABAgAAAmAAAACAAAAP//////////MAAAABQAAAAAAAAAAAD//wAAAQAAAP//AAABAA=="/>
              </a:ext>
            </a:extLst>
          </p:cNvSpPr>
          <p:nvPr/>
        </p:nvSpPr>
        <p:spPr>
          <a:xfrm>
            <a:off x="3500755" y="2456815"/>
            <a:ext cx="1871345" cy="791845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Ökosystemansatz: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(</a:t>
            </a: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Erwägungsgründe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 8, 44; </a:t>
            </a:r>
            <a:r>
              <a:rPr lang="en-gb" sz="1600" b="1" cap="none">
                <a:latin typeface="Arial" pitchFamily="2" charset="0"/>
                <a:ea typeface="Calibri" pitchFamily="2" charset="0"/>
                <a:cs typeface="Arial" pitchFamily="2" charset="0"/>
              </a:rPr>
              <a:t>Art. 1 </a:t>
            </a:r>
            <a:r>
              <a:rPr lang="en-gb" sz="1600" b="1" cap="none">
                <a:latin typeface="Arial" pitchFamily="2" charset="0"/>
                <a:ea typeface="Calibri" pitchFamily="2" charset="0"/>
                <a:cs typeface="Arial" pitchFamily="2" charset="0"/>
              </a:rPr>
              <a:t>Abs.3)</a:t>
            </a:r>
            <a:endParaRPr lang="en-gb" sz="1200" b="1" cap="none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Rectangle 5"/>
          <p:cNvSpPr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EAAAAAAAAA//8AAP///wgq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8AAP///wEAAAAAAAAAAAAAAAAAAAAAAAAAAAAAAAAAAAAAAAAAAAAAAAJ/f38A7uzhA8zMzADAwP8Af39/AAAAAAAAAAAAAAAAAAAAAAAAAAAAIQAAABgAAAAUAAAAcSEAAGgLAAD0LAAAORAAABAgAAAmAAAACAAAAP//////////MAAAABQAAAAAAAAAAAD//wAAAQAAAP//AAABAA=="/>
              </a:ext>
            </a:extLst>
          </p:cNvSpPr>
          <p:nvPr/>
        </p:nvSpPr>
        <p:spPr>
          <a:xfrm>
            <a:off x="5436235" y="1854200"/>
            <a:ext cx="1871345" cy="782955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CBD: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(</a:t>
            </a: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Erwägunsgrund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 18)</a:t>
            </a:r>
            <a:endParaRPr lang="en-gb" sz="1200" cap="none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5" name="Rechteck 20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//8AAP///wgqAAAAAAAAAAAAAAAAAAAAAAAAAAAAAAAAAAAAeAAAAAEAAABAAAAAAAAAAAAAAAB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8AAP///wEAAAAAAAAAAAAAAAAAAAAAAAAAAAAAAAAAAAAAAAAAAAAAAAB/f38A7uzhA8zMzADAwP8Af39/AAAAAAAAAAAAAAAAAAAAAAAAAAAAIQAAABgAAAAUAAAAGwEAADYUAABiEAAAihwAABAgAAAmAAAACAAAAP//////////MAAAABQAAAAAAAAAAAD//wAAAQAAAP//AAABAA=="/>
              </a:ext>
            </a:extLst>
          </p:cNvSpPr>
          <p:nvPr/>
        </p:nvSpPr>
        <p:spPr>
          <a:xfrm>
            <a:off x="179705" y="3285490"/>
            <a:ext cx="2483485" cy="1353820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HELSINKI-Ü (Ostsee)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OSPAR-Ü (Nordsee)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Barcelona-Konvention etc.: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(</a:t>
            </a: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Erwägunsgrund 19)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6" name="Textfeld 20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//8AAP///wgq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8AAP///wEAAAAAAAAAAAAAAAAAAAAAAAAAAAAAAAAAAAAAAAAAAAAAAAJ/f38A7uzhA8zMzADAwP8Af39/AAAAAAAAAAAAAAAAAAAAAAAAAAAAIQAAABgAAAAUAAAATCoAADkQAACXNwAAZBsAABAgAAAmAAAACAAAAP//////////MAAAABQAAAAAAAAAAAD//wAAAQAAAP//AAABAA=="/>
              </a:ext>
            </a:extLst>
          </p:cNvSpPr>
          <p:nvPr/>
        </p:nvSpPr>
        <p:spPr>
          <a:xfrm>
            <a:off x="6875780" y="2637155"/>
            <a:ext cx="2160905" cy="1815465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marL="742950" indent="-28575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marL="1143000" indent="-22860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marL="1600200" indent="-22860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marL="2057400" indent="-22860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algn="ctr">
              <a:defRPr lang="de-de"/>
            </a:pPr>
            <a:r>
              <a:t>Maritime Raumplanung </a:t>
            </a:r>
            <a:r>
              <a:t>MRO-Richtlinie</a:t>
            </a:r>
          </a:p>
          <a:p>
            <a:pPr algn="ctr">
              <a:defRPr lang="de-de"/>
            </a:pPr>
            <a:r>
              <a:t>2014/89 EU</a:t>
            </a:r>
          </a:p>
          <a:p>
            <a:pPr algn="ctr">
              <a:defRPr lang="de-de"/>
            </a:pPr>
            <a:r>
              <a:t>(</a:t>
            </a:r>
            <a:r>
              <a:t>Erwägungsgründe 3,14, Art. 5 Abs. 1 </a:t>
            </a:r>
            <a:r>
              <a:t>MRO-RL)</a:t>
            </a:r>
          </a:p>
        </p:txBody>
      </p:sp>
      <p:sp>
        <p:nvSpPr>
          <p:cNvPr id="7" name="Textfeld 23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//8AAP///wgq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8AAP///wEAAAAAAAAAAAAAAAAAAAAAAAAAAAAAAAAAAAAAAAAAAAAAAAJ/f38A7uzhA8zMzADAwP8Af39/AAAAAAAAAAAAAAAAAAAAAAAAAAAAIQAAABgAAAAUAAAAwiYAAKIbAACYNwAAviAAABAgAAAmAAAACAAAAP//////////MAAAABQAAAAAAAAAAAD//wAAAQAAAP//AAABAA=="/>
              </a:ext>
            </a:extLst>
          </p:cNvSpPr>
          <p:nvPr/>
        </p:nvSpPr>
        <p:spPr>
          <a:xfrm>
            <a:off x="6300470" y="4491990"/>
            <a:ext cx="2736850" cy="830580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1pPr>
            <a:lvl2pPr marL="742950" indent="-28575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2pPr>
            <a:lvl3pPr marL="1143000" indent="-22860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3pPr>
            <a:lvl4pPr marL="1600200" indent="-22860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4pPr>
            <a:lvl5pPr marL="2057400" indent="-228600"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lang="de-de" sz="1600" cap="none">
                <a:solidFill>
                  <a:schemeClr val="tx1"/>
                </a:solidFill>
                <a:latin typeface="Arial" pitchFamily="2" charset="0"/>
                <a:ea typeface="Calibri" pitchFamily="2" charset="0"/>
                <a:cs typeface="Calibri" pitchFamily="2" charset="0"/>
              </a:defRPr>
            </a:lvl9pPr>
          </a:lstStyle>
          <a:p>
            <a:pPr algn="ctr">
              <a:defRPr lang="de-de"/>
            </a:pPr>
            <a:r>
              <a:t>Fischereigrundverordnung </a:t>
            </a:r>
            <a:r>
              <a:t>VO 1380/2813 EU</a:t>
            </a:r>
          </a:p>
          <a:p>
            <a:pPr algn="ctr">
              <a:defRPr lang="de-de"/>
            </a:pPr>
            <a:r>
              <a:t>(</a:t>
            </a:r>
            <a:r>
              <a:t>Erwägungsgrund 13, Art. 2)</a:t>
            </a:r>
          </a:p>
        </p:txBody>
      </p:sp>
      <p:sp>
        <p:nvSpPr>
          <p:cNvPr id="8" name="Line 15"/>
          <p:cNvSpPr>
            <a:extLst>
              <a:ext uri="smNativeData">
                <pr:smNativeData xmlns:pr="smNativeData" xmlns="smNativeData" val="SMDATA_16_/m++aR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RsAAC8cAAA9GwAA8SEAABAAAAAmAAAACAAAAP//////////MAAAABQAAAAAAAAAAAD//wAAAQAAAP//AAABAA=="/>
              </a:ext>
            </a:extLst>
          </p:cNvSpPr>
          <p:nvPr/>
        </p:nvSpPr>
        <p:spPr>
          <a:xfrm>
            <a:off x="4427855" y="4581525"/>
            <a:ext cx="0" cy="93599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triangle" w="med" len="med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</a:p>
        </p:txBody>
      </p:sp>
      <p:cxnSp>
        <p:nvCxnSpPr>
          <p:cNvPr id="9" name="Gerade Verbindung mit Pfeil 12"/>
          <p:cNvCxnSpPr>
            <a:extLst>
              <a:ext uri="smNativeData">
                <pr:smNativeData xmlns:pr="smNativeData" xmlns="smNativeData" val="SMDATA_16_/m++a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AAAkZAAAAAQAAABQAAAAUAAAAFAAAAAE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NQ4AAJoaAAAUEwAA7hsAABAAAAAmAAAACAAAAP//////////MAAAABQAAAAAAAAAAAD//wAAAQAAAP//AAABAA=="/>
              </a:ext>
            </a:extLst>
          </p:cNvCxnSpPr>
          <p:nvPr/>
        </p:nvCxnSpPr>
        <p:spPr>
          <a:xfrm>
            <a:off x="2309495" y="4324350"/>
            <a:ext cx="791845" cy="2159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10" name="Line 13"/>
          <p:cNvSpPr>
            <a:extLst>
              <a:ext uri="smNativeData">
                <pr:smNativeData xmlns:pr="smNativeData" xmlns="smNativeData" val="SMDATA_16_/m++aR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REAABwRAACZFgAAGhgAABAAAAAmAAAACAAAAP//////////MAAAABQAAAAAAAAAAAD//wAAAQAAAP//AAABAA=="/>
              </a:ext>
            </a:extLst>
          </p:cNvSpPr>
          <p:nvPr/>
        </p:nvSpPr>
        <p:spPr>
          <a:xfrm>
            <a:off x="2842895" y="2781300"/>
            <a:ext cx="830580" cy="1136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triangle" w="med" len="med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</a:p>
        </p:txBody>
      </p:sp>
      <p:sp>
        <p:nvSpPr>
          <p:cNvPr id="11" name="Line 11"/>
          <p:cNvSpPr>
            <a:extLst>
              <a:ext uri="smNativeData">
                <pr:smNativeData xmlns:pr="smNativeData" xmlns="smNativeData" val="SMDATA_16_/m++aR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IEQ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RsAAPwTAAA9GwAARxcAABAAAAAmAAAACAAAAP//////////MAAAABQAAAAAAAAAAAD//wAAAQAAAP//AAABAA=="/>
              </a:ext>
            </a:extLst>
          </p:cNvSpPr>
          <p:nvPr/>
        </p:nvSpPr>
        <p:spPr>
          <a:xfrm>
            <a:off x="4427855" y="3248660"/>
            <a:ext cx="0" cy="53530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triangle" w="med" len="med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</a:p>
        </p:txBody>
      </p:sp>
      <p:pic>
        <p:nvPicPr>
          <p:cNvPr id="12" name="Picture 4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YkAABEGwAAwiYAAGIb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08370" y="4432300"/>
            <a:ext cx="292100" cy="190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Rectangle 6"/>
          <p:cNvSpPr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EAAAAAAAAAZv//AP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C/QK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v//AP///wEAAAAAAAAAAAAAAAAAAAAAAAAAAAAAAAAAAAAAAAAAAAAAAAJ/f38A7uzhA8zMzADAwP8Af39/AAAAAAAAAAAAAAAAAAAAAAAAAAAAIQAAABgAAAAUAAAA9wkAAPEhAABJLgAAYCYAABAgAAAmAAAACAAAAP//////////MAAAABQAAAAAAAAAAAD//wAAAQAAAP//AAABAA=="/>
              </a:ext>
            </a:extLst>
          </p:cNvSpPr>
          <p:nvPr/>
        </p:nvSpPr>
        <p:spPr>
          <a:xfrm>
            <a:off x="1619885" y="5517515"/>
            <a:ext cx="5904230" cy="720725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algn="ctr">
              <a:defRPr lang="de-de"/>
            </a:pPr>
            <a:r>
              <a:rPr lang="en-gb" b="1" cap="none">
                <a:latin typeface="Arial" pitchFamily="2" charset="0"/>
                <a:ea typeface="Calibri" pitchFamily="2" charset="0"/>
                <a:cs typeface="Arial" pitchFamily="2" charset="0"/>
              </a:rPr>
              <a:t>Verpflichtung </a:t>
            </a:r>
            <a:r>
              <a:rPr lang="en-gb" cap="none">
                <a:latin typeface="Arial" pitchFamily="2" charset="0"/>
                <a:ea typeface="Calibri" pitchFamily="2" charset="0"/>
                <a:cs typeface="Arial" pitchFamily="2" charset="0"/>
              </a:rPr>
              <a:t>der Mitgliedstaaten zur Umsetzung des </a:t>
            </a:r>
            <a:r>
              <a:rPr lang="en-gb" cap="none">
                <a:latin typeface="Arial" pitchFamily="2" charset="0"/>
                <a:ea typeface="Calibri" pitchFamily="2" charset="0"/>
                <a:cs typeface="Arial" pitchFamily="2" charset="0"/>
              </a:rPr>
              <a:t>EA,</a:t>
            </a:r>
            <a:endParaRPr lang="en-gb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/>
            </a:pPr>
            <a:r>
              <a:rPr lang="en-gb" cap="none">
                <a:latin typeface="Arial" pitchFamily="2" charset="0"/>
                <a:ea typeface="Calibri" pitchFamily="2" charset="0"/>
                <a:cs typeface="Arial" pitchFamily="2" charset="0"/>
              </a:rPr>
              <a:t> Art. 5, 6 </a:t>
            </a:r>
            <a:r>
              <a:rPr lang="en-gb" cap="none">
                <a:latin typeface="Arial" pitchFamily="2" charset="0"/>
                <a:ea typeface="Calibri" pitchFamily="2" charset="0"/>
                <a:cs typeface="Arial" pitchFamily="2" charset="0"/>
              </a:rPr>
              <a:t>MSRL, Art. 5 </a:t>
            </a:r>
            <a:r>
              <a:rPr lang="en-gb" cap="none">
                <a:latin typeface="Arial" pitchFamily="2" charset="0"/>
                <a:ea typeface="Calibri" pitchFamily="2" charset="0"/>
                <a:cs typeface="Arial" pitchFamily="2" charset="0"/>
              </a:rPr>
              <a:t>MRO-RL</a:t>
            </a:r>
            <a:endParaRPr lang="en-gb" cap="none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14" name="Rectangle 4"/>
          <p:cNvSpPr>
            <a:extLst>
              <a:ext uri="smNativeData">
                <pr:smNativeData xmlns:pr="smNativeData" xmlns="smNativeData" val="SMDATA_16_/m++aRMAAAAlAAAAZAAAAA0AAAAAkAAAAEgAAACQAAAASAAAAAAAAAABAAAAAAAAAAEAAABQAAAAAAAAAAAA4D8AAAAAAADgPwAAAAAAAOA/AAAAAAAA4D8AAAAAAADgPwAAAAAAAOA/AAAAAAAA4D8AAAAAAADgPwAAAAAAAOA/AAAAAAAA4D8CAAAAjAAAAAEAAAAAAAAA//8AAP///wgq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8AAP///wEAAAAAAAAAAAAAAAAAAAAAAAAAAAAAAAAAAAAAAAAAAAAAAAJ/f38A7uzhA8zMzADAwP8Af39/AAAAAAAAAAAAAAAAAAAAAAAAAAAAIQAAABgAAAAUAAAApgQAAGoPAAB9EQAAZxMAABAgAAAmAAAACAAAAP//////////MAAAABQAAAAAAAAAAAD//wAAAQAAAP//AAABAA=="/>
              </a:ext>
            </a:extLst>
          </p:cNvSpPr>
          <p:nvPr/>
        </p:nvSpPr>
        <p:spPr>
          <a:xfrm>
            <a:off x="755650" y="2505710"/>
            <a:ext cx="2087245" cy="648335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spcCol="215900" anchor="ctr"/>
          <a:lstStyle/>
          <a:p>
            <a:pPr>
              <a:defRPr lang="de-de"/>
            </a:pPr>
            <a:endParaRPr lang="en-gb" cap="none"/>
          </a:p>
          <a:p>
            <a:pPr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SRÜ: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lang="de-de"/>
            </a:pP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(</a:t>
            </a:r>
            <a:r>
              <a:rPr lang="en-gb" sz="1600" cap="none">
                <a:latin typeface="Arial" pitchFamily="2" charset="0"/>
                <a:ea typeface="Calibri" pitchFamily="2" charset="0"/>
                <a:cs typeface="Arial" pitchFamily="2" charset="0"/>
              </a:rPr>
              <a:t>Erwägunsgrund 17)</a:t>
            </a:r>
            <a:endParaRPr lang="en-gb" sz="1600" cap="none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>
              <a:defRPr lang="de-de"/>
            </a:pPr>
            <a:endParaRPr lang="en-gb" sz="1400" cap="none"/>
          </a:p>
        </p:txBody>
      </p:sp>
      <p:pic>
        <p:nvPicPr>
          <p:cNvPr id="15" name="Picture 5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skAABlEgAAQysAAOoY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940425" y="2990215"/>
            <a:ext cx="1092200" cy="10598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Textfeld 3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GwEAAAUKAADEHwAA/w0AABAgAAAmAAAACAAAAP//////////MAAAABQAAAAAAAAAAAD//wAAAQAAAP//AAABAA=="/>
              </a:ext>
            </a:extLst>
          </p:cNvSpPr>
          <p:nvPr/>
        </p:nvSpPr>
        <p:spPr>
          <a:xfrm>
            <a:off x="179705" y="1628775"/>
            <a:ext cx="498411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b="1" cap="none">
                <a:solidFill>
                  <a:srgbClr val="244062"/>
                </a:solidFill>
              </a:rPr>
              <a:t>2. </a:t>
            </a:r>
            <a:r>
              <a:rPr lang="de-de" b="1" cap="none">
                <a:solidFill>
                  <a:srgbClr val="244062"/>
                </a:solidFill>
              </a:rPr>
              <a:t>Ökosystemansatz:  Einflüsse des Völkerrechts auf </a:t>
            </a:r>
            <a:r>
              <a:rPr lang="de-de" b="1" cap="none">
                <a:solidFill>
                  <a:srgbClr val="244062"/>
                </a:solidFill>
              </a:rPr>
              <a:t>EA der </a:t>
            </a:r>
            <a:r>
              <a:rPr lang="de-de" b="1" cap="none">
                <a:solidFill>
                  <a:srgbClr val="244062"/>
                </a:solidFill>
              </a:rPr>
              <a:t>MSRL</a:t>
            </a:r>
            <a:endParaRPr lang="de-de" b="1" cap="none">
              <a:solidFill>
                <a:srgbClr val="244062"/>
              </a:solidFill>
            </a:endParaRPr>
          </a:p>
        </p:txBody>
      </p:sp>
      <p:cxnSp>
        <p:nvCxnSpPr>
          <p:cNvPr id="17" name="Gerade Verbindung mit Pfeil 17"/>
          <p:cNvCxnSpPr>
            <a:stCxn id="4" idx="2"/>
            <a:extLst>
              <a:ext uri="smNativeData">
                <pr:smNativeData xmlns:pr="smNativeData" xmlns="smNativeData" val="SMDATA_16_/m++a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DCEAADkQAAAzJwAAZRIAABAAAAAmAAAACAAAAP//////////MAAAABQAAAAAAAAAAAD//wAAAQAAAP//AAABAA=="/>
              </a:ext>
            </a:extLst>
          </p:cNvCxnSpPr>
          <p:nvPr/>
        </p:nvCxnSpPr>
        <p:spPr>
          <a:xfrm flipH="1">
            <a:off x="5372100" y="2637155"/>
            <a:ext cx="1000125" cy="35306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3OfxAP///wgAAAAAAAAAAAAAAAAAAAAAAAAAAAAAAAAAAAAAZAAAAAEAAABAAAAAAAAAAAAAAAAAAAAAAAAAAAAAAAAAAAAAAAAAAAAAAAAAAAAAAAAAAAAAAAAAAAAAAAAAAAAAAAAAAAAAAAAAAAAAAAAAAAAAAAAAAAAAAAAAAAAAFAAAADwAAAABAAAAAAAAAE+BvQw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3OfxAP///wEAAAAAAAAAAAAAAAAAAAAAAAAAAAAAAAAAAAAAAAAAAE+BvQV/f38A7uzhA8zMzADAwP8Af39/AAAAAAAAAAAAAAAAAAAAAAAAAAAAIQAAABgAAAAUAAAA1g4AAMgPAACqIQAATRgAABAgAAAmAAAACAAAAP//////////MAAAABQAAAAAAAAAAAD//wAAAQAAAP//AAABAA=="/>
              </a:ext>
            </a:extLst>
          </p:cNvSpPr>
          <p:nvPr/>
        </p:nvSpPr>
        <p:spPr>
          <a:xfrm>
            <a:off x="2411730" y="2565400"/>
            <a:ext cx="3060700" cy="1384935"/>
          </a:xfrm>
          <a:prstGeom prst="rect">
            <a:avLst/>
          </a:prstGeom>
          <a:solidFill>
            <a:srgbClr val="DCE7F1"/>
          </a:solidFill>
          <a:ln w="254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Geschützte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Meeresgebiete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FFH /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VSRL /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OSPAR /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HELCOM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„wesentlicher Beitrag“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Ergänzung durch Maßnahmen-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Programm, Art. 5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MSRL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3" name="Textfeld 6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3OfxAP///wgAAAAAAAAAAAAAAAAAAAAAAAAAAAAAAAAAAAAAZAAAAAEAAABAAAAAAAAAAAAAAAAAAAAAAAAAAAAAAAAAAAAAAAAAAAAAAAAAAAAAAAAAAAAAAAAAAAAAAAAAAAAAAAAAAAAAAAAAAAAAAAAAAAAAAAAAAAAAAAAAAAAAFAAAADwAAAABAAAAAAAAAE+BvQw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3OfxAP///wEAAAAAAAAAAAAAAAAAAAAAAAAAAAAAAAAAAAAAAAAAAE+BvQV/f38A7uzhA8zMzADAwP8Af39/AAAAAAAAAAAAAAAAAAAAAAAAAAAAIQAAABgAAAAUAAAA1g4AACIJAADKHAAA6wwAABAgAAAmAAAACAAAAP//////////MAAAABQAAAAAAAAAAAD//wAAAQAAAP//AAABAA=="/>
              </a:ext>
            </a:extLst>
          </p:cNvSpPr>
          <p:nvPr/>
        </p:nvSpPr>
        <p:spPr>
          <a:xfrm>
            <a:off x="2411730" y="1484630"/>
            <a:ext cx="2268220" cy="615315"/>
          </a:xfrm>
          <a:prstGeom prst="rect">
            <a:avLst/>
          </a:prstGeom>
          <a:solidFill>
            <a:srgbClr val="DCE7F1"/>
          </a:solidFill>
          <a:ln w="254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20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GES</a:t>
            </a:r>
            <a:endParaRPr lang="de-de" sz="20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Guter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Umweltzustand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Textfeld 7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3OfxAP///wgAAAAAAAAAAAAAAAAAAAAAAAAAAAAAAAAAAAAAZAAAAAEAAABAAAAAAAAAAAAAAAAAAAAAAAAAAAAAAAAAAAAAAAAAAAAAAAAAAAAAAAAAAAAAAAAAAAAAAAAAAAAAAAAAAAAAAAAAAAAAAAAAAAAAAAAAAAAAAAAAAAAAFAAAADwAAAABAAAAAAAAAE+BvQw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3OfxAP///wEAAAAAAAAAAAAAAAAAAAAAAAAAAAAAAAAAAAAAAAAAAE+BvQV/f38A7uzhA8zMzADAwP8Af39/AAAAAAAAAAAAAAAAAAAAAAAAAAAAIQAAABgAAAAUAAAAjAEAAOESAADWDAAA/hcAABAgAAAmAAAACAAAAP//////////MAAAABQAAAAAAAAAAAD//wAAAQAAAP//AAABAA=="/>
              </a:ext>
            </a:extLst>
          </p:cNvSpPr>
          <p:nvPr/>
        </p:nvSpPr>
        <p:spPr>
          <a:xfrm>
            <a:off x="251460" y="3068955"/>
            <a:ext cx="1835150" cy="831215"/>
          </a:xfrm>
          <a:prstGeom prst="rect">
            <a:avLst/>
          </a:prstGeom>
          <a:solidFill>
            <a:srgbClr val="DCE7F1"/>
          </a:solidFill>
          <a:ln w="254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Konnektiviität +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Repräsentativität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(Überprüfung)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5" name="Textfeld 8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3OfxAP///wgAAAAAAAAAAAAAAAAAAAAAAAAAAAAAAAAAAAAAZAAAAAEAAABAAAAAAAAAAAAAAAAAAAAAAAAAAAAAAAAAAAAAAAAAAAAAAAAAAAAAAAAAAAAAAAAAAAAAAAAAAAAAAAAAAAAAAAAAAAAAAAAAAAAAAAAAAAAAAAAAAAAAFAAAADwAAAABAAAAAAAAAE+BvQw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3OfxAP///wEAAAAAAAAAAAAAAAAAAAAAAAAAAAAAAAAAAAAAAAAAAE+BvQV/f38A7uzhA8zMzADAwP8Af39/AAAAAAAAAAAAAAAAAAAAAAAAAAAAIQAAABgAAAAUAAAAUCYAAEMOAAC0NgAAyyQAABAgAAAmAAAACAAAAP//////////MAAAABQAAAAAAAAAAAD//wAAAQAAAP//AAABAA=="/>
              </a:ext>
            </a:extLst>
          </p:cNvSpPr>
          <p:nvPr/>
        </p:nvSpPr>
        <p:spPr>
          <a:xfrm>
            <a:off x="6228080" y="2318385"/>
            <a:ext cx="2664460" cy="3662680"/>
          </a:xfrm>
          <a:prstGeom prst="rect">
            <a:avLst/>
          </a:prstGeom>
          <a:solidFill>
            <a:srgbClr val="DCE7F1"/>
          </a:solidFill>
          <a:ln w="254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Anhang III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MSRL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Neu: Wassersäule,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Ökosystemfunktionen,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Konnektivität,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Resilienz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endParaRPr lang="de-de" sz="5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Deskriptor 1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(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Ökosystemstruktur</a:t>
            </a: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)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endParaRPr lang="de-de" sz="5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Deskriptor 4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(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Nahrungsnetz,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Frühwarnindikatoren)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endParaRPr lang="de-de" sz="5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Deskriptor 6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(u.a. Meeresboden)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endParaRPr lang="de-de" sz="5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 +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benthische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Lebensge-  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meinschaften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+ Phytoplankton, Zoo-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plankton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6" name="Textfeld 9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EAAAAAAAAA3OfxAP///wgAAAAAAAAAAAAAAAAAAAAAAAAAAAAAAAAAAAAAZAAAAAEAAABAAAAAAAAAAAAAAAAAAAAAAAAAAAAAAAAAAAAAAAAAAAAAAAAAAAAAAAAAAAAAAAAAAAAAAAAAAAAAAAAAAAAAAAAAAAAAAAAAAAAAAAAAAAAAAAAAAAAAFAAAADwAAAABAAAAAAAAAE+BvQw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3OfxAP///wEAAAAAAAAAAAAAAAAAAAAAAAAAAAAAAAAAAAAAAAAAAE+BvQV/f38A7uzhA8zMzADAwP8Af39/AAAAAAAAAAAAAAAAAAAAAAAAAAAAIQAAABgAAAAUAAAA1g4AAL0bAACqIQAA4SMAABAgAAAmAAAACAAAAP//////////MAAAABQAAAAAAAAAAAD//wAAAQAAAP//AAABAA=="/>
              </a:ext>
            </a:extLst>
          </p:cNvSpPr>
          <p:nvPr/>
        </p:nvSpPr>
        <p:spPr>
          <a:xfrm>
            <a:off x="2411730" y="4509135"/>
            <a:ext cx="3060700" cy="1323340"/>
          </a:xfrm>
          <a:prstGeom prst="rect">
            <a:avLst/>
          </a:prstGeom>
          <a:solidFill>
            <a:srgbClr val="DCE7F1"/>
          </a:solidFill>
          <a:ln w="254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„anpassungsfähiges“ („</a:t>
            </a: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lernendes“) </a:t>
            </a:r>
            <a:r>
              <a:rPr lang="de-de" sz="1600" b="1" cap="none">
                <a:solidFill>
                  <a:srgbClr val="FF000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Management auf Grundlage </a:t>
            </a: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des </a:t>
            </a: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Ökosystemansatzes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algn="ctr">
              <a:defRPr lang="de-de" cap="none">
                <a:solidFill>
                  <a:srgbClr val="000000"/>
                </a:solidFill>
              </a:defRPr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Art. 3 </a:t>
            </a: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MSRRL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cxnSp>
        <p:nvCxnSpPr>
          <p:cNvPr id="7" name="Gerade Verbindung mit Pfeil 10"/>
          <p:cNvCxnSpPr>
            <a:extLst>
              <a:ext uri="smNativeData">
                <pr:smNativeData xmlns:pr="smNativeData" xmlns="smNativeData" val="SMDATA_16_/m++aR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EQ0AAIcXAACfDgAAohcAABAAAAAmAAAACAAAAP//////////MAAAABQAAAAAAAAAAAD//wAAAQAAAP//AAABAA=="/>
              </a:ext>
            </a:extLst>
          </p:cNvCxnSpPr>
          <p:nvPr/>
        </p:nvCxnSpPr>
        <p:spPr>
          <a:xfrm flipV="1">
            <a:off x="2124075" y="3824605"/>
            <a:ext cx="252730" cy="1714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8" name="Textfeld 11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Slb/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yB4AALEIAACkJwAAXw4AABAgAAAmAAAACAAAAP//////////MAAAABQAAAAAAAAAAAD//wAAAQAAAP//AAABAA=="/>
              </a:ext>
            </a:extLst>
          </p:cNvSpPr>
          <p:nvPr/>
        </p:nvSpPr>
        <p:spPr>
          <a:xfrm>
            <a:off x="5003800" y="1412875"/>
            <a:ext cx="144018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/>
            </a:pPr>
            <a:r>
              <a:rPr lang="de-de" b="1" cap="none">
                <a:solidFill>
                  <a:srgbClr val="FF0000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Erfassung und Bewertung</a:t>
            </a:r>
            <a:endParaRPr lang="de-de" b="1" cap="none">
              <a:solidFill>
                <a:srgbClr val="FF0000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9" name="Gerade Verbindung 12"/>
          <p:cNvSpPr>
            <a:extLst>
              <a:ext uri="smNativeData">
                <pr:smNativeData xmlns:pr="smNativeData" xmlns="smNativeData" val="SMDATA_16_/m++aRMAAAAlAAAACgAAAA0AAAAAkAAAAEgAAACQAAAASAAAAAAAAAAAAAAAAg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mY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MycAAJUJAAD4KAAABQoAABAAAAAmAAAACAAAAP//////////MAAAABQAAAAAAAAAAAD//wAAAQAAAP//AAABAA=="/>
              </a:ext>
            </a:extLst>
          </p:cNvSpPr>
          <p:nvPr/>
        </p:nvSpPr>
        <p:spPr>
          <a:xfrm flipV="1">
            <a:off x="6372225" y="1557655"/>
            <a:ext cx="287655" cy="71120"/>
          </a:xfrm>
          <a:prstGeom prst="line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Gerade Verbindung 13"/>
          <p:cNvSpPr>
            <a:extLst>
              <a:ext uri="smNativeData">
                <pr:smNativeData xmlns:pr="smNativeData" xmlns="smNativeData" val="SMDATA_16_/m++a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pCcAAJANAADBKAAAOw4AABAAAAAmAAAACAAAAP//////////MAAAABQAAAAAAAAAAAD//wAAAQAAAP//AAABAA=="/>
              </a:ext>
            </a:extLst>
          </p:cNvSpPr>
          <p:nvPr/>
        </p:nvSpPr>
        <p:spPr>
          <a:xfrm>
            <a:off x="6443980" y="2204720"/>
            <a:ext cx="180975" cy="108585"/>
          </a:xfrm>
          <a:prstGeom prst="line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Gerade Verbindung 14"/>
          <p:cNvSpPr>
            <a:extLst>
              <a:ext uri="smNativeData">
                <pr:smNativeData xmlns:pr="smNativeData" xmlns="smNativeData" val="SMDATA_16_/m++aR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dB0AAHYKAADIHgAAiAsAABAAAAAmAAAACAAAAP//////////MAAAABQAAAAAAAAAAAD//wAAAQAAAP//AAABAA=="/>
              </a:ext>
            </a:extLst>
          </p:cNvSpPr>
          <p:nvPr/>
        </p:nvSpPr>
        <p:spPr>
          <a:xfrm>
            <a:off x="4787900" y="1700530"/>
            <a:ext cx="215900" cy="173990"/>
          </a:xfrm>
          <a:prstGeom prst="line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/>
        </p:spPr>
      </p:sp>
      <p:cxnSp>
        <p:nvCxnSpPr>
          <p:cNvPr id="12" name="Gerade Verbindung mit Pfeil 15"/>
          <p:cNvCxnSpPr>
            <a:extLst>
              <a:ext uri="smNativeData">
                <pr:smNativeData xmlns:pr="smNativeData" xmlns="smNativeData" val="SMDATA_16_/m++aR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tRMAABUZAADHEwAASxsAABAAAAAmAAAACAAAAP//////////MAAAABQAAAAAAAAAAAD//wAAAQAAAP//AAABAA=="/>
              </a:ext>
            </a:extLst>
          </p:cNvCxnSpPr>
          <p:nvPr/>
        </p:nvCxnSpPr>
        <p:spPr>
          <a:xfrm flipH="1" flipV="1">
            <a:off x="3203575" y="4077335"/>
            <a:ext cx="11430" cy="35941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3" name="Gerade Verbindung mit Pfeil 16"/>
          <p:cNvCxnSpPr>
            <a:extLst>
              <a:ext uri="smNativeData">
                <pr:smNativeData xmlns:pr="smNativeData" xmlns="smNativeData" val="SMDATA_16_/m++a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yhwAAGoZAADeHAAATBsAABAAAAAmAAAACAAAAP//////////MAAAABQAAAAAAAAAAAD//wAAAQAAAP//AAABAA=="/>
              </a:ext>
            </a:extLst>
          </p:cNvCxnSpPr>
          <p:nvPr/>
        </p:nvCxnSpPr>
        <p:spPr>
          <a:xfrm>
            <a:off x="4679950" y="4131310"/>
            <a:ext cx="12700" cy="30607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4" name="Gerade Verbindung mit Pfeil 17"/>
          <p:cNvCxnSpPr>
            <a:endCxn id="6" idx="3"/>
            <a:extLst>
              <a:ext uri="smNativeData">
                <pr:smNativeData xmlns:pr="smNativeData" xmlns="smNativeData" val="SMDATA_16_/m++a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qiEAAIIfAABQJgAAzx8AABAAAAAmAAAACAAAAP//////////MAAAABQAAAAAAAAAAAD//wAAAQAAAP//AAABAA=="/>
              </a:ext>
            </a:extLst>
          </p:cNvCxnSpPr>
          <p:nvPr/>
        </p:nvCxnSpPr>
        <p:spPr>
          <a:xfrm flipH="1">
            <a:off x="5472430" y="5121910"/>
            <a:ext cx="755650" cy="4889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5" name="Gerade Verbindung mit Pfeil 19"/>
          <p:cNvCxnSpPr>
            <a:extLst>
              <a:ext uri="smNativeData">
                <pr:smNativeData xmlns:pr="smNativeData" xmlns="smNativeData" val="SMDATA_16_/m++aR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El9vAAPAAAAAQAAABQAAAAUAAAAFAAAAAE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El9vAB/f38A7uzhA8zMzADAwP8Af39/AAAAAAAAAAAAAAAAAAAAAAAAAAAAIQAAABgAAAAUAAAASA0AAFQTAACfDgAAaBMAABAAAAAmAAAACAAAAP//////////MAAAABQAAAAAAAAAAAD//wAAAQAAAP//AAABAA=="/>
              </a:ext>
            </a:extLst>
          </p:cNvCxnSpPr>
          <p:nvPr/>
        </p:nvCxnSpPr>
        <p:spPr>
          <a:xfrm>
            <a:off x="2159000" y="3141980"/>
            <a:ext cx="217805" cy="1270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16" name="Textfeld 29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wSgAAHMIAABjMwAA/gwAABAgAAAmAAAACAAAAP//////////MAAAABQAAAAAAAAAAAD//wAAAQAAAP//AAABAA=="/>
              </a:ext>
            </a:extLst>
          </p:cNvSpPr>
          <p:nvPr/>
        </p:nvSpPr>
        <p:spPr>
          <a:xfrm>
            <a:off x="6624955" y="1373505"/>
            <a:ext cx="1728470" cy="738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nach 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Meeres-regionen und -</a:t>
            </a:r>
            <a:r>
              <a:rPr lang="de-de" sz="1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unterregionen</a:t>
            </a:r>
            <a:endParaRPr lang="de-de" sz="14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17" name="Textfeld 1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CqS/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jAEAALEIAADWDAAAqwwAABAgAAAmAAAACAAAAP//////////MAAAABQAAAAAAAAAAAD//wAAAQAAAP//AAABAA=="/>
              </a:ext>
            </a:extLst>
          </p:cNvSpPr>
          <p:nvPr/>
        </p:nvSpPr>
        <p:spPr>
          <a:xfrm>
            <a:off x="251460" y="1412875"/>
            <a:ext cx="183515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b="1" cap="none"/>
              <a:t>Eine</a:t>
            </a:r>
            <a:r>
              <a:t> </a:t>
            </a:r>
            <a:r>
              <a:rPr lang="de-de" b="1" cap="none"/>
              <a:t>komplexe Aufgabe</a:t>
            </a:r>
            <a:endParaRPr lang="de-de" b="1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bwIAACIJAAAOMQAArQwAABAAAAAmAAAACAAAAP//////////MAAAABQAAAAAAAAAAAD//wAAAQAAAP//AAABAA=="/>
              </a:ext>
            </a:extLst>
          </p:cNvSpPr>
          <p:nvPr/>
        </p:nvSpPr>
        <p:spPr>
          <a:xfrm>
            <a:off x="395605" y="1484630"/>
            <a:ext cx="7578725" cy="575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/>
            </a:pPr>
            <a:r>
              <a:rPr lang="de-de" sz="24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I.2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.  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Biodiversitätskomponenten im Vergleich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3" name="Rectangle 4"/>
          <p:cNvSpPr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IAAOsMAABEGwAAtiMAABAAAAAmAAAACAAAAP//////////MAAAABQAAAAAAAAAAAD//wAAAQAAAP//AAABAA=="/>
              </a:ext>
            </a:extLst>
          </p:cNvSpPr>
          <p:nvPr/>
        </p:nvSpPr>
        <p:spPr>
          <a:xfrm>
            <a:off x="395605" y="2099945"/>
            <a:ext cx="4036695" cy="3705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430"/>
              </a:spcBef>
              <a:spcAft>
                <a:spcPts val="0"/>
              </a:spcAft>
              <a:buNone/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Meeresstrategie-Rahmenrichtlinie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419100" indent="-382905">
              <a:spcBef>
                <a:spcPts val="430"/>
              </a:spcBef>
              <a:spcAft>
                <a:spcPts val="0"/>
              </a:spcAft>
              <a:buNone/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(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Ökosystemansatz)</a:t>
            </a:r>
            <a:endParaRPr lang="de-de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419100" indent="-382905">
              <a:spcBef>
                <a:spcPts val="380"/>
              </a:spcBef>
              <a:spcAft>
                <a:spcPts val="0"/>
              </a:spcAft>
              <a:buClr>
                <a:srgbClr val="6EA0B0"/>
              </a:buClr>
              <a:buSzPts val="1280"/>
              <a:buFont typeface="Wingdings 2" pitchFamily="1" charset="2"/>
              <a:buChar char=""/>
              <a:defRPr lang="de-de"/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gesamte Lebensgemeinschaft des (Teil-)Ökosystems zu erfassen 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Rectangle 5"/>
          <p:cNvSpPr>
            <a:extLst>
              <a:ext uri="smNativeData">
                <pr:smNativeData xmlns:pr="smNativeData" xmlns="smNativeData" val="SMDATA_16_/m++a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xwAAOsMAADRNQAA7SUAABAAAAAmAAAACAAAAP//////////MAAAABQAAAAAAAAAAAD//wAAAQAAAP//AAABAA=="/>
              </a:ext>
            </a:extLst>
          </p:cNvSpPr>
          <p:nvPr/>
        </p:nvSpPr>
        <p:spPr>
          <a:xfrm>
            <a:off x="4606925" y="2099945"/>
            <a:ext cx="4141470" cy="4065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19100" indent="-382905">
              <a:spcBef>
                <a:spcPts val="430"/>
              </a:spcBef>
              <a:spcAft>
                <a:spcPts val="0"/>
              </a:spcAft>
              <a:buNone/>
              <a:defRPr lang="de-de"/>
            </a:pP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SRÜ, 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FFH- und </a:t>
            </a:r>
            <a:r>
              <a:rPr lang="de-de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VSRL</a:t>
            </a:r>
            <a:endParaRPr lang="de-de" sz="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419100" indent="-382905">
              <a:spcBef>
                <a:spcPts val="380"/>
              </a:spcBef>
              <a:spcAft>
                <a:spcPts val="0"/>
              </a:spcAft>
              <a:buClr>
                <a:srgbClr val="6EA0B0"/>
              </a:buClr>
              <a:buSzPts val="1280"/>
              <a:buFont typeface="Wingdings 2" pitchFamily="1" charset="2"/>
              <a:buChar char=""/>
              <a:defRPr lang="de-de"/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Schutz „seltener“ Teile der </a:t>
            </a: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Lebens-gemeinschaft (Arten)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419100" indent="-382905">
              <a:spcBef>
                <a:spcPts val="380"/>
              </a:spcBef>
              <a:spcAft>
                <a:spcPts val="0"/>
              </a:spcAft>
              <a:buClr>
                <a:srgbClr val="6EA0B0"/>
              </a:buClr>
              <a:buSzPts val="1280"/>
              <a:buFont typeface="Wingdings 2" pitchFamily="1" charset="2"/>
              <a:buChar char=""/>
              <a:defRPr lang="de-de"/>
            </a:pP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Vorkommen „charakteristischer  Arten“ für </a:t>
            </a:r>
            <a:r>
              <a:rPr lang="de-de" sz="1600" b="1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Arial" pitchFamily="2" charset="0"/>
              </a:rPr>
              <a:t>LRT sind zu erfassen </a:t>
            </a:r>
            <a:endParaRPr lang="de-de" sz="1600" b="1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pic>
        <p:nvPicPr>
          <p:cNvPr id="5" name="Picture 7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IdAABsFgAAKTMAAJk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96790" y="3644900"/>
            <a:ext cx="3519805" cy="23044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pic>
      <p:pic>
        <p:nvPicPr>
          <p:cNvPr id="6" name="Picture 6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ICAAAYFQAAhhoAAM8m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" y="3429000"/>
            <a:ext cx="3843020" cy="28797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C:\Users\swaan\Desktop\BioConsult\AWZ-P1-p627\GMP\Abbildungen\BRg_SandbankRiff_klein.jpg"/>
          <p:cNvPicPr>
            <a:extLst>
              <a:ext uri="smNativeData">
                <pr:smNativeData xmlns:pr="smNativeData" xmlns="smNativeData" val="SMDATA_18_/m++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CxCAAAOCEAAO0l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875"/>
            <a:ext cx="5400040" cy="47523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feld 3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iok/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4iEAAB4JAABAOAAA4yYAABAgAAAmAAAACAAAAP//////////MAAAABQAAAAAAAAAAAD//wAAAQAAAP//AAABAA=="/>
              </a:ext>
            </a:extLst>
          </p:cNvSpPr>
          <p:nvPr/>
        </p:nvSpPr>
        <p:spPr>
          <a:xfrm>
            <a:off x="5507990" y="1482090"/>
            <a:ext cx="3636010" cy="48393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buAutoNum type="arabicPlain"/>
              <a:defRPr lang="de-de"/>
            </a:pPr>
            <a:r>
              <a:rPr lang="de-de" cap="none">
                <a:solidFill>
                  <a:srgbClr val="244062"/>
                </a:solidFill>
              </a:rPr>
              <a:t>„Charakteristische Arten“ im </a:t>
            </a:r>
            <a:r>
              <a:rPr lang="de-de" cap="none">
                <a:solidFill>
                  <a:srgbClr val="244062"/>
                </a:solidFill>
              </a:rPr>
              <a:t>NSG „</a:t>
            </a:r>
            <a:r>
              <a:rPr lang="de-de" cap="none">
                <a:solidFill>
                  <a:srgbClr val="244062"/>
                </a:solidFill>
              </a:rPr>
              <a:t>Borkum </a:t>
            </a:r>
            <a:r>
              <a:rPr lang="de-de" cap="none">
                <a:solidFill>
                  <a:srgbClr val="244062"/>
                </a:solidFill>
              </a:rPr>
              <a:t>Riffgrund“ </a:t>
            </a:r>
            <a:endParaRPr lang="de-de" cap="none">
              <a:solidFill>
                <a:srgbClr val="244062"/>
              </a:solidFill>
            </a:endParaRPr>
          </a:p>
          <a:p>
            <a:pPr>
              <a:defRPr lang="de-de"/>
            </a:pPr>
            <a:endParaRPr lang="de-de" sz="1000" cap="none">
              <a:solidFill>
                <a:srgbClr val="244062"/>
              </a:solidFill>
            </a:endParaRPr>
          </a:p>
          <a:p>
            <a:pPr>
              <a:defRPr lang="de-de"/>
            </a:pPr>
            <a:r>
              <a:rPr lang="de-de" sz="1050" cap="none">
                <a:solidFill>
                  <a:srgbClr val="244062"/>
                </a:solidFill>
              </a:rPr>
              <a:t>o.l.: </a:t>
            </a:r>
            <a:r>
              <a:rPr lang="de-de" sz="1050" cap="none">
                <a:solidFill>
                  <a:srgbClr val="244062"/>
                </a:solidFill>
              </a:rPr>
              <a:t>Schwimmkrabe </a:t>
            </a:r>
            <a:r>
              <a:rPr lang="it-it" sz="1050" cap="none">
                <a:solidFill>
                  <a:srgbClr val="244062"/>
                </a:solidFill>
              </a:rPr>
              <a:t>(</a:t>
            </a:r>
            <a:r>
              <a:rPr lang="it-it" sz="1050" i="1" cap="none">
                <a:solidFill>
                  <a:srgbClr val="244062"/>
                </a:solidFill>
              </a:rPr>
              <a:t>Liocarcinus </a:t>
            </a:r>
            <a:r>
              <a:rPr lang="it-it" sz="1050" i="1" cap="none">
                <a:solidFill>
                  <a:srgbClr val="244062"/>
                </a:solidFill>
              </a:rPr>
              <a:t>sp</a:t>
            </a:r>
            <a:r>
              <a:rPr lang="it-it" sz="1050" cap="none">
                <a:solidFill>
                  <a:srgbClr val="244062"/>
                </a:solidFill>
              </a:rPr>
              <a:t>.), </a:t>
            </a:r>
            <a:r>
              <a:rPr lang="it-it" sz="1050" cap="none">
                <a:solidFill>
                  <a:srgbClr val="244062"/>
                </a:solidFill>
              </a:rPr>
              <a:t>Foto: P. Hübner </a:t>
            </a:r>
            <a:endParaRPr lang="it-it" sz="1050" cap="none">
              <a:solidFill>
                <a:srgbClr val="244062"/>
              </a:solidFill>
            </a:endParaRPr>
          </a:p>
          <a:p>
            <a:pPr>
              <a:defRPr lang="de-de"/>
            </a:pPr>
            <a:r>
              <a:rPr lang="it-it" sz="1050" cap="none">
                <a:solidFill>
                  <a:srgbClr val="244062"/>
                </a:solidFill>
              </a:rPr>
              <a:t>o.r.:</a:t>
            </a:r>
            <a:r>
              <a:rPr lang="de-de" sz="1050" cap="none">
                <a:solidFill>
                  <a:srgbClr val="244062"/>
                </a:solidFill>
              </a:rPr>
              <a:t>Bäumchenröhrenwurm (</a:t>
            </a:r>
            <a:r>
              <a:rPr lang="de-de" sz="1050" i="1" cap="none">
                <a:solidFill>
                  <a:srgbClr val="244062"/>
                </a:solidFill>
              </a:rPr>
              <a:t>Lanice </a:t>
            </a:r>
            <a:r>
              <a:rPr lang="de-de" sz="1050" i="1" cap="none">
                <a:solidFill>
                  <a:srgbClr val="244062"/>
                </a:solidFill>
              </a:rPr>
              <a:t>conchilega</a:t>
            </a:r>
            <a:endParaRPr lang="de-de" sz="1050" i="1" cap="none">
              <a:solidFill>
                <a:srgbClr val="244062"/>
              </a:solidFill>
            </a:endParaRPr>
          </a:p>
          <a:p>
            <a:pPr>
              <a:defRPr lang="de-de"/>
            </a:pPr>
            <a:r>
              <a:rPr lang="de-de" sz="1050" cap="none">
                <a:solidFill>
                  <a:srgbClr val="244062"/>
                </a:solidFill>
              </a:rPr>
              <a:t>m.l.:</a:t>
            </a:r>
            <a:r>
              <a:rPr lang="nn-no" sz="1050" cap="none">
                <a:solidFill>
                  <a:srgbClr val="244062"/>
                </a:solidFill>
              </a:rPr>
              <a:t>Schlangenstern (</a:t>
            </a:r>
            <a:r>
              <a:rPr lang="nn-no" sz="1050" cap="none">
                <a:solidFill>
                  <a:srgbClr val="244062"/>
                </a:solidFill>
              </a:rPr>
              <a:t>Ophiura </a:t>
            </a:r>
            <a:r>
              <a:rPr lang="nn-no" sz="1050" cap="none">
                <a:solidFill>
                  <a:srgbClr val="244062"/>
                </a:solidFill>
              </a:rPr>
              <a:t>albida), </a:t>
            </a:r>
            <a:r>
              <a:rPr lang="nn-no" sz="1050" cap="none">
                <a:solidFill>
                  <a:srgbClr val="244062"/>
                </a:solidFill>
              </a:rPr>
              <a:t>Foto: </a:t>
            </a:r>
            <a:r>
              <a:rPr lang="nn-no" sz="1050" cap="none">
                <a:solidFill>
                  <a:srgbClr val="244062"/>
                </a:solidFill>
              </a:rPr>
              <a:t>Sven </a:t>
            </a:r>
            <a:r>
              <a:rPr lang="nn-no" sz="1050" cap="none">
                <a:solidFill>
                  <a:srgbClr val="244062"/>
                </a:solidFill>
              </a:rPr>
              <a:t>Gust</a:t>
            </a:r>
            <a:r>
              <a:rPr lang="it-it" sz="1050" cap="none">
                <a:solidFill>
                  <a:srgbClr val="244062"/>
                </a:solidFill>
              </a:rPr>
              <a:t>  </a:t>
            </a:r>
            <a:endParaRPr lang="it-it" sz="1050" cap="none">
              <a:solidFill>
                <a:srgbClr val="244062"/>
              </a:solidFill>
            </a:endParaRPr>
          </a:p>
          <a:p>
            <a:pPr>
              <a:defRPr lang="de-de"/>
            </a:pPr>
            <a:r>
              <a:rPr lang="de-de" sz="1050" cap="none">
                <a:solidFill>
                  <a:srgbClr val="244062"/>
                </a:solidFill>
              </a:rPr>
              <a:t>m.r.: Seenelken (</a:t>
            </a:r>
            <a:r>
              <a:rPr lang="de-de" sz="1050" i="1" cap="none">
                <a:solidFill>
                  <a:srgbClr val="244062"/>
                </a:solidFill>
              </a:rPr>
              <a:t>Metridium </a:t>
            </a:r>
            <a:r>
              <a:rPr lang="de-de" sz="1050" i="1" cap="none">
                <a:solidFill>
                  <a:srgbClr val="244062"/>
                </a:solidFill>
              </a:rPr>
              <a:t>dianthus</a:t>
            </a:r>
            <a:r>
              <a:rPr lang="de-de" sz="1050" cap="none">
                <a:solidFill>
                  <a:srgbClr val="244062"/>
                </a:solidFill>
              </a:rPr>
              <a:t>),</a:t>
            </a:r>
            <a:endParaRPr lang="de-de" sz="1050" cap="none">
              <a:solidFill>
                <a:srgbClr val="244062"/>
              </a:solidFill>
            </a:endParaRPr>
          </a:p>
          <a:p>
            <a:pPr>
              <a:defRPr lang="de-de"/>
            </a:pPr>
            <a:r>
              <a:rPr lang="de-de" sz="1050" cap="none">
                <a:solidFill>
                  <a:srgbClr val="244062"/>
                </a:solidFill>
              </a:rPr>
              <a:t>u.l.:  Tote </a:t>
            </a:r>
            <a:r>
              <a:rPr lang="de-de" sz="1050" cap="none">
                <a:solidFill>
                  <a:srgbClr val="244062"/>
                </a:solidFill>
              </a:rPr>
              <a:t>Mannshand (</a:t>
            </a:r>
            <a:r>
              <a:rPr lang="de-de" sz="1050" i="1" cap="none">
                <a:solidFill>
                  <a:srgbClr val="244062"/>
                </a:solidFill>
              </a:rPr>
              <a:t>Alcyonium </a:t>
            </a:r>
            <a:r>
              <a:rPr lang="de-de" sz="1050" i="1" cap="none">
                <a:solidFill>
                  <a:srgbClr val="244062"/>
                </a:solidFill>
              </a:rPr>
              <a:t>digitatum</a:t>
            </a:r>
            <a:endParaRPr lang="de-de" sz="1050" i="1" cap="none">
              <a:solidFill>
                <a:srgbClr val="244062"/>
              </a:solidFill>
            </a:endParaRPr>
          </a:p>
          <a:p>
            <a:pPr>
              <a:defRPr lang="de-de"/>
            </a:pPr>
            <a:r>
              <a:rPr lang="de-de" sz="1050" cap="none">
                <a:solidFill>
                  <a:srgbClr val="244062"/>
                </a:solidFill>
              </a:rPr>
              <a:t>u.r.: Taschenkrebs  (</a:t>
            </a:r>
            <a:r>
              <a:rPr lang="de-de" sz="1050" cap="none">
                <a:solidFill>
                  <a:srgbClr val="244062"/>
                </a:solidFill>
              </a:rPr>
              <a:t>Cancer </a:t>
            </a:r>
            <a:r>
              <a:rPr lang="de-de" sz="1050" cap="none">
                <a:solidFill>
                  <a:srgbClr val="244062"/>
                </a:solidFill>
              </a:rPr>
              <a:t>pagurus) mit Seescheiden im Hintergrund, </a:t>
            </a:r>
            <a:r>
              <a:rPr lang="de-de" sz="1050" cap="none">
                <a:solidFill>
                  <a:srgbClr val="244062"/>
                </a:solidFill>
              </a:rPr>
              <a:t>Fotos: P. Hübner / J. Krause / </a:t>
            </a:r>
            <a:r>
              <a:rPr lang="de-de" sz="1050" cap="none">
                <a:solidFill>
                  <a:srgbClr val="244062"/>
                </a:solidFill>
              </a:rPr>
              <a:t>BfN</a:t>
            </a:r>
            <a:endParaRPr lang="de-de" sz="1050" cap="none">
              <a:solidFill>
                <a:srgbClr val="244062"/>
              </a:solidFill>
            </a:endParaRPr>
          </a:p>
          <a:p>
            <a:pPr>
              <a:defRPr lang="de-de"/>
            </a:pPr>
            <a:endParaRPr lang="de-de" sz="600" cap="none">
              <a:solidFill>
                <a:srgbClr val="244062"/>
              </a:solidFill>
            </a:endParaRPr>
          </a:p>
          <a:p>
            <a:pPr>
              <a:defRPr lang="de-de"/>
            </a:pP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Keine dieser Arten ist in der 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NSGBRgV (oder in einem Anhang) explizit geschützt oder erwähnt.</a:t>
            </a:r>
            <a:endParaRPr lang="de-de" sz="1600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defRPr lang="de-de"/>
            </a:pPr>
            <a:endParaRPr lang="de-de" sz="600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defRPr lang="de-de"/>
            </a:pP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2.  Unvollständigkeit der 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Schutzgüter:</a:t>
            </a:r>
            <a:endParaRPr lang="de-de" sz="1600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defRPr lang="de-de"/>
            </a:pP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z.B im 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NSG-VO „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Doggerbank“. nur 2 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Säugetierarten und ein 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LRT nach 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FFH-RL geschützt. Es kommen aber mindestens 23 Arten vor, die national oder international als 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schutzwürdig eingestuft sind (</a:t>
            </a:r>
            <a:r>
              <a:rPr lang="de-de" sz="1600" cap="none">
                <a:solidFill>
                  <a:srgbClr val="244062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Milyutin 2019).</a:t>
            </a:r>
            <a:endParaRPr lang="de-de" sz="1600" cap="none">
              <a:solidFill>
                <a:srgbClr val="244062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defRPr lang="de-de"/>
            </a:pPr>
            <a:r>
              <a:rPr lang="de-de" sz="1600" cap="none"/>
              <a:t> </a:t>
            </a:r>
            <a:endParaRPr lang="de-de" sz="105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 noChangeArrowheads="1"/>
            <a:extLst>
              <a:ext uri="smNativeData">
                <pr:smNativeData xmlns:pr="smNativeData" xmlns="smNativeData" val="SMDATA_16_/m++aRMAAAAlAAAAE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0dAA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IAAAUKAAAPNQAADRE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de-de"/>
            </a:pPr>
            <a:r>
              <a:t> </a:t>
            </a:r>
          </a:p>
        </p:txBody>
      </p:sp>
      <p:pic>
        <p:nvPicPr>
          <p:cNvPr id="3" name="Grafik 3" descr="Ein Bild, das Seenadel, Fisch, Organismus, Seepferdchen enthält.&#10;&#10;KI-generierte Inhalte können fehlerhaft sein.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wAU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AFAABTDQAAIBwAAGIcAAAQAAAAJgAAAAgAAAD//////////zAAAAAUAAAAAAAAAAAA//8AAAEAAAD//wAAAQA="/>
              </a:ext>
            </a:extLst>
          </p:cNvPicPr>
          <p:nvPr/>
        </p:nvPicPr>
        <p:blipFill>
          <a:blip r:embed="rId3"/>
          <a:srcRect l="14720" t="0" r="0" b="0"/>
          <a:stretch>
            <a:fillRect/>
          </a:stretch>
        </p:blipFill>
        <p:spPr>
          <a:xfrm>
            <a:off x="863600" y="2165985"/>
            <a:ext cx="3708400" cy="2447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Grafik 5" descr="Ein Bild, das Wasservögel, Vogel, Tölpel, draußen enthält.&#10;&#10;KI-generierte Inhalte können fehlerhaft sein."/>
          <p:cNvPicPr>
            <a:picLocks noChangeAspect="1"/>
            <a:extLst>
              <a:ext uri="smNativeData">
                <pr:smNativeData xmlns:pr="smNativeData" xmlns="smNativeData" val="SMDATA_18_/m++a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sfAAA2DQAAajYAAGIc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147945" y="2147570"/>
            <a:ext cx="3697605" cy="24663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feld 6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zxYAADsJAAAWKAAAsQsAABAgAAAmAAAACAAAAP//////////MAAAABQAAAAAAAAAAAD//wAAAQAAAP//AAABAA=="/>
              </a:ext>
            </a:extLst>
          </p:cNvSpPr>
          <p:nvPr/>
        </p:nvSpPr>
        <p:spPr>
          <a:xfrm>
            <a:off x="3707765" y="1500505"/>
            <a:ext cx="280860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de-de"/>
            </a:pPr>
            <a:r>
              <a:rPr lang="de-de" sz="2000" b="1" cap="none">
                <a:solidFill>
                  <a:srgbClr val="244062"/>
                </a:solidFill>
              </a:rPr>
              <a:t>II. Weitere </a:t>
            </a:r>
            <a:r>
              <a:rPr lang="de-de" sz="2000" b="1" cap="none">
                <a:solidFill>
                  <a:srgbClr val="244062"/>
                </a:solidFill>
              </a:rPr>
              <a:t>Schutzgüter</a:t>
            </a:r>
            <a:endParaRPr lang="de-de" sz="2000" b="1" cap="none">
              <a:solidFill>
                <a:srgbClr val="244062"/>
              </a:solidFill>
            </a:endParaRPr>
          </a:p>
        </p:txBody>
      </p:sp>
      <p:sp>
        <p:nvSpPr>
          <p:cNvPr id="6" name="Textfeld 7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qO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qgUAACsfAAANHgAAeCQAABAgAAAmAAAACAAAAP//////////MAAAABQAAAAAAAAAAAD//wAAAQAAAP//AAABAA=="/>
              </a:ext>
            </a:extLst>
          </p:cNvSpPr>
          <p:nvPr/>
        </p:nvSpPr>
        <p:spPr>
          <a:xfrm rot="21600000">
            <a:off x="920750" y="5066665"/>
            <a:ext cx="3964305" cy="861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b="1" cap="none">
                <a:solidFill>
                  <a:srgbClr val="244062"/>
                </a:solidFill>
              </a:rPr>
              <a:t>Seepferdchen in Posidonia-Wiese, </a:t>
            </a:r>
            <a:r>
              <a:rPr lang="de-de" sz="1600" b="1" cap="none">
                <a:solidFill>
                  <a:srgbClr val="244062"/>
                </a:solidFill>
              </a:rPr>
              <a:t>früher auch in </a:t>
            </a:r>
            <a:r>
              <a:rPr lang="de-de" sz="1600" b="1" cap="none">
                <a:solidFill>
                  <a:srgbClr val="244062"/>
                </a:solidFill>
              </a:rPr>
              <a:t>Nordsee-Seegraswiesen häufig</a:t>
            </a:r>
            <a:r>
              <a:rPr lang="de-de" sz="900" b="1" cap="none">
                <a:solidFill>
                  <a:srgbClr val="244062"/>
                </a:solidFill>
              </a:rPr>
              <a:t> </a:t>
            </a:r>
            <a:r>
              <a:rPr lang="de-de" sz="1000" b="1" cap="none">
                <a:solidFill>
                  <a:srgbClr val="244062"/>
                </a:solidFill>
              </a:rPr>
              <a:t>Foto: Adobe Stock # 509431416</a:t>
            </a:r>
            <a:endParaRPr lang="de-de" sz="1000" b="1" cap="none">
              <a:solidFill>
                <a:srgbClr val="244062"/>
              </a:solidFill>
            </a:endParaRPr>
          </a:p>
        </p:txBody>
      </p:sp>
      <p:sp>
        <p:nvSpPr>
          <p:cNvPr id="7" name="Textfeld 8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MyIAAJceAABqNgAAkSIAABAgAAAmAAAACAAAAP//////////MAAAABQAAAAAAAAAAAD//wAAAQAAAP//AAABAA=="/>
              </a:ext>
            </a:extLst>
          </p:cNvSpPr>
          <p:nvPr/>
        </p:nvSpPr>
        <p:spPr>
          <a:xfrm>
            <a:off x="5559425" y="4972685"/>
            <a:ext cx="3286125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b="1" cap="none">
                <a:solidFill>
                  <a:srgbClr val="244062"/>
                </a:solidFill>
              </a:rPr>
              <a:t>Basstölpel auf Helgoland mit </a:t>
            </a:r>
            <a:r>
              <a:rPr lang="de-de" b="1" cap="none">
                <a:solidFill>
                  <a:srgbClr val="244062"/>
                </a:solidFill>
              </a:rPr>
              <a:t>Fischernetzresten im  Nest</a:t>
            </a:r>
            <a:endParaRPr lang="de-de" b="1" cap="none">
              <a:solidFill>
                <a:srgbClr val="244062"/>
              </a:solidFill>
            </a:endParaRPr>
          </a:p>
        </p:txBody>
      </p:sp>
      <p:sp>
        <p:nvSpPr>
          <p:cNvPr id="8" name="Textfeld 2"/>
          <p:cNvSpPr>
            <a:extLst>
              <a:ext uri="smNativeData">
                <pr:smNativeData xmlns:pr="smNativeData" xmlns="smNativeData" val="SMDATA_16_/m++aR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NiMAAJEiAABjMQAAFCQAABAgAAAmAAAACAAAAP//////////MAAAABQAAAAAAAAAAAD//wAAAQAAAP//AAABAA=="/>
              </a:ext>
            </a:extLst>
          </p:cNvSpPr>
          <p:nvPr/>
        </p:nvSpPr>
        <p:spPr>
          <a:xfrm>
            <a:off x="5723890" y="5619115"/>
            <a:ext cx="230441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de-de"/>
            </a:pPr>
            <a:r>
              <a:rPr lang="de-de" sz="1000" cap="none"/>
              <a:t>Adobe Stock, A. </a:t>
            </a:r>
            <a:r>
              <a:rPr lang="de-de" sz="1000" cap="none"/>
              <a:t>Lindert-Rottke</a:t>
            </a:r>
            <a:endParaRPr lang="de-de" sz="1000" cap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Prof.Dr. Detlef Czybulka</dc:creator>
  <cp:keywords/>
  <dc:description/>
  <cp:lastModifiedBy>Peter</cp:lastModifiedBy>
  <cp:revision>0</cp:revision>
  <dcterms:created xsi:type="dcterms:W3CDTF">2015-09-25T14:05:52Z</dcterms:created>
  <dcterms:modified xsi:type="dcterms:W3CDTF">2026-03-21T10:16:30Z</dcterms:modified>
</cp:coreProperties>
</file>